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70" r:id="rId13"/>
    <p:sldId id="269" r:id="rId14"/>
    <p:sldId id="271" r:id="rId15"/>
    <p:sldId id="272" r:id="rId16"/>
    <p:sldId id="301" r:id="rId17"/>
    <p:sldId id="273" r:id="rId18"/>
    <p:sldId id="274" r:id="rId19"/>
    <p:sldId id="276" r:id="rId20"/>
    <p:sldId id="277" r:id="rId21"/>
    <p:sldId id="275" r:id="rId22"/>
    <p:sldId id="279" r:id="rId23"/>
    <p:sldId id="280" r:id="rId24"/>
    <p:sldId id="281" r:id="rId25"/>
    <p:sldId id="278" r:id="rId26"/>
    <p:sldId id="282" r:id="rId27"/>
    <p:sldId id="283" r:id="rId28"/>
    <p:sldId id="284" r:id="rId29"/>
    <p:sldId id="285" r:id="rId30"/>
    <p:sldId id="286" r:id="rId31"/>
    <p:sldId id="288" r:id="rId32"/>
    <p:sldId id="287" r:id="rId33"/>
    <p:sldId id="290" r:id="rId34"/>
    <p:sldId id="289" r:id="rId35"/>
    <p:sldId id="291" r:id="rId36"/>
    <p:sldId id="292" r:id="rId37"/>
    <p:sldId id="293" r:id="rId38"/>
    <p:sldId id="296" r:id="rId39"/>
    <p:sldId id="294" r:id="rId40"/>
    <p:sldId id="295" r:id="rId41"/>
    <p:sldId id="297" r:id="rId42"/>
    <p:sldId id="298" r:id="rId43"/>
    <p:sldId id="299" r:id="rId44"/>
    <p:sldId id="300" r:id="rId45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06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MX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87227426903675"/>
          <c:y val="4.6292812373134776E-2"/>
          <c:w val="0.8028073426244875"/>
          <c:h val="0.90153586758864723"/>
        </c:manualLayout>
      </c:layout>
      <c:pieChart>
        <c:varyColors val="1"/>
        <c:ser>
          <c:idx val="0"/>
          <c:order val="0"/>
          <c:tx>
            <c:strRef>
              <c:f>Sankey!$AT$28</c:f>
              <c:strCache>
                <c:ptCount val="1"/>
                <c:pt idx="0">
                  <c:v>TJ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69-47C4-982E-52A71B5EE84B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69-47C4-982E-52A71B5EE84B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869-47C4-982E-52A71B5EE84B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869-47C4-982E-52A71B5EE84B}"/>
              </c:ext>
            </c:extLst>
          </c:dPt>
          <c:dPt>
            <c:idx val="4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>
                <a:outerShdw blurRad="317500" algn="ctr" rotWithShape="0">
                  <a:prstClr val="black">
                    <a:alpha val="25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869-47C4-982E-52A71B5EE84B}"/>
              </c:ext>
            </c:extLst>
          </c:dPt>
          <c:dLbls>
            <c:dLbl>
              <c:idx val="0"/>
              <c:layout>
                <c:manualLayout>
                  <c:x val="-0.23632614627460485"/>
                  <c:y val="7.4293755417653901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466175176855699"/>
                      <c:h val="0.140319192394423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869-47C4-982E-52A71B5EE84B}"/>
                </c:ext>
              </c:extLst>
            </c:dLbl>
            <c:dLbl>
              <c:idx val="1"/>
              <c:layout>
                <c:manualLayout>
                  <c:x val="0.15456716077496424"/>
                  <c:y val="8.7177794008277553E-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869-47C4-982E-52A71B5EE84B}"/>
                </c:ext>
              </c:extLst>
            </c:dLbl>
            <c:dLbl>
              <c:idx val="2"/>
              <c:layout>
                <c:manualLayout>
                  <c:x val="4.8614417552215339E-3"/>
                  <c:y val="0.1034159273968103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160226152993599"/>
                      <c:h val="0.125314132429761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5869-47C4-982E-52A71B5EE84B}"/>
                </c:ext>
              </c:extLst>
            </c:dLbl>
            <c:dLbl>
              <c:idx val="3"/>
              <c:layout>
                <c:manualLayout>
                  <c:x val="-6.3167738881052635E-2"/>
                  <c:y val="6.7365149892328752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057701509566744"/>
                      <c:h val="0.1816216395915213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5869-47C4-982E-52A71B5EE84B}"/>
                </c:ext>
              </c:extLst>
            </c:dLbl>
            <c:dLbl>
              <c:idx val="4"/>
              <c:layout>
                <c:manualLayout>
                  <c:x val="0.15223025838674442"/>
                  <c:y val="-0.20167207498046225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107716677981444"/>
                      <c:h val="9.61034572076203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5869-47C4-982E-52A71B5EE84B}"/>
                </c:ext>
              </c:extLst>
            </c:dLbl>
            <c:numFmt formatCode="0.0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s-CR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dk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Sankey!$AS$29:$AS$33</c:f>
              <c:strCache>
                <c:ptCount val="5"/>
                <c:pt idx="0">
                  <c:v>Carbon Mineral</c:v>
                </c:pt>
                <c:pt idx="1">
                  <c:v>Etanol</c:v>
                </c:pt>
                <c:pt idx="2">
                  <c:v>Productos Biomásicos</c:v>
                </c:pt>
                <c:pt idx="3">
                  <c:v>Renovable</c:v>
                </c:pt>
                <c:pt idx="4">
                  <c:v>Derivados del Petróleo</c:v>
                </c:pt>
              </c:strCache>
            </c:strRef>
          </c:cat>
          <c:val>
            <c:numRef>
              <c:f>Sankey!$AT$29:$AT$33</c:f>
              <c:numCache>
                <c:formatCode>0.00\ "TJ"</c:formatCode>
                <c:ptCount val="5"/>
                <c:pt idx="0">
                  <c:v>7.2446999999999999</c:v>
                </c:pt>
                <c:pt idx="1">
                  <c:v>261.11</c:v>
                </c:pt>
                <c:pt idx="2">
                  <c:v>17359.11406</c:v>
                </c:pt>
                <c:pt idx="3">
                  <c:v>45957.575600000004</c:v>
                </c:pt>
                <c:pt idx="4">
                  <c:v>118856.9340757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69-47C4-982E-52A71B5EE84B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0">
          <a:solidFill>
            <a:sysClr val="windowText" lastClr="000000"/>
          </a:solidFill>
        </a:defRPr>
      </a:pPr>
      <a:endParaRPr lang="es-C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1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>
            <a:lumMod val="95000"/>
          </a:schemeClr>
        </a:fgClr>
        <a:bgClr>
          <a:schemeClr val="lt1"/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317500" algn="ctr" rotWithShape="0">
          <a:prstClr val="black">
            <a:alpha val="25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20000"/>
          </a:prstClr>
        </a:outerShdw>
      </a:effectLst>
      <a:scene3d>
        <a:camera prst="orthographicFront"/>
        <a:lightRig rig="threePt" dir="t"/>
      </a:scene3d>
      <a:sp3d prstMaterial="matte"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noFill/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8000"/>
        </a:schemeClr>
      </a:solidFill>
    </cs:spPr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65000"/>
        <a:lumOff val="3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6E344-4972-4A6C-B495-8DEEC0FFEFBC}" type="doc">
      <dgm:prSet loTypeId="urn:microsoft.com/office/officeart/2005/8/layout/hierarchy1" loCatId="hierarchy" qsTypeId="urn:microsoft.com/office/officeart/2005/8/quickstyle/simple2" qsCatId="simple" csTypeId="urn:microsoft.com/office/officeart/2005/8/colors/accent3_2" csCatId="accent3" phldr="1"/>
      <dgm:spPr/>
      <dgm:t>
        <a:bodyPr/>
        <a:lstStyle/>
        <a:p>
          <a:endParaRPr lang="es-CR"/>
        </a:p>
      </dgm:t>
    </dgm:pt>
    <dgm:pt modelId="{EEC224FE-9379-498B-8A33-6877F41C6126}">
      <dgm:prSet phldrT="[Texto]"/>
      <dgm:spPr/>
      <dgm:t>
        <a:bodyPr/>
        <a:lstStyle/>
        <a:p>
          <a:r>
            <a:rPr lang="es-CR" b="0" spc="-10" dirty="0">
              <a:latin typeface="Calibri"/>
              <a:cs typeface="Calibri"/>
            </a:rPr>
            <a:t>Ambiental</a:t>
          </a:r>
          <a:endParaRPr lang="es-CR" dirty="0"/>
        </a:p>
      </dgm:t>
    </dgm:pt>
    <dgm:pt modelId="{9AB9FFE8-48F7-412F-AB92-A0537CD35E05}" type="parTrans" cxnId="{F7A44A25-FBFB-4A5E-8136-ED2B1991BAB6}">
      <dgm:prSet/>
      <dgm:spPr/>
      <dgm:t>
        <a:bodyPr/>
        <a:lstStyle/>
        <a:p>
          <a:endParaRPr lang="es-CR" sz="2400"/>
        </a:p>
      </dgm:t>
    </dgm:pt>
    <dgm:pt modelId="{DE96F186-3623-49EF-AD9C-5D0A7AA9F3FA}" type="sibTrans" cxnId="{F7A44A25-FBFB-4A5E-8136-ED2B1991BAB6}">
      <dgm:prSet/>
      <dgm:spPr/>
      <dgm:t>
        <a:bodyPr/>
        <a:lstStyle/>
        <a:p>
          <a:endParaRPr lang="es-CR"/>
        </a:p>
      </dgm:t>
    </dgm:pt>
    <dgm:pt modelId="{0FA4C96C-500A-47D3-88A5-BF4A65120ACC}">
      <dgm:prSet phldrT="[Texto]"/>
      <dgm:spPr/>
      <dgm:t>
        <a:bodyPr/>
        <a:lstStyle/>
        <a:p>
          <a:r>
            <a:rPr lang="es-CR" b="1" spc="-15" dirty="0">
              <a:latin typeface="Calibri"/>
              <a:cs typeface="Calibri"/>
            </a:rPr>
            <a:t>Económica</a:t>
          </a:r>
          <a:endParaRPr lang="es-CR" dirty="0"/>
        </a:p>
      </dgm:t>
    </dgm:pt>
    <dgm:pt modelId="{678F2DAE-642A-4C6B-A393-089E9F70C854}" type="parTrans" cxnId="{6A7EC73A-5C92-4716-943F-BC07ED9C7E3F}">
      <dgm:prSet/>
      <dgm:spPr/>
      <dgm:t>
        <a:bodyPr/>
        <a:lstStyle/>
        <a:p>
          <a:endParaRPr lang="es-CR" sz="2400"/>
        </a:p>
      </dgm:t>
    </dgm:pt>
    <dgm:pt modelId="{02E67A09-4FB3-4162-889F-A3A3F399219A}" type="sibTrans" cxnId="{6A7EC73A-5C92-4716-943F-BC07ED9C7E3F}">
      <dgm:prSet/>
      <dgm:spPr/>
      <dgm:t>
        <a:bodyPr/>
        <a:lstStyle/>
        <a:p>
          <a:endParaRPr lang="es-CR"/>
        </a:p>
      </dgm:t>
    </dgm:pt>
    <dgm:pt modelId="{4BD1A32A-9CD2-4792-9902-3DE43F468D4A}">
      <dgm:prSet phldrT="[Texto]"/>
      <dgm:spPr/>
      <dgm:t>
        <a:bodyPr/>
        <a:lstStyle/>
        <a:p>
          <a:r>
            <a:rPr lang="es-CR" spc="-15" dirty="0">
              <a:latin typeface="Calibri"/>
              <a:cs typeface="Calibri"/>
            </a:rPr>
            <a:t>Innovación</a:t>
          </a:r>
          <a:endParaRPr lang="es-CR" dirty="0"/>
        </a:p>
      </dgm:t>
    </dgm:pt>
    <dgm:pt modelId="{DA9A38A3-FCCA-48E7-88A5-D036D65745FA}" type="parTrans" cxnId="{8E6E07CC-A414-4C81-8CE0-628476FFF82C}">
      <dgm:prSet/>
      <dgm:spPr/>
      <dgm:t>
        <a:bodyPr/>
        <a:lstStyle/>
        <a:p>
          <a:endParaRPr lang="es-CR" sz="2400"/>
        </a:p>
      </dgm:t>
    </dgm:pt>
    <dgm:pt modelId="{6C87AC4C-617D-4E88-A4BB-419021A0EFAC}" type="sibTrans" cxnId="{8E6E07CC-A414-4C81-8CE0-628476FFF82C}">
      <dgm:prSet/>
      <dgm:spPr/>
      <dgm:t>
        <a:bodyPr/>
        <a:lstStyle/>
        <a:p>
          <a:endParaRPr lang="es-CR"/>
        </a:p>
      </dgm:t>
    </dgm:pt>
    <dgm:pt modelId="{0DC10D1E-6ADB-4DE9-B949-B15B98A20D91}">
      <dgm:prSet/>
      <dgm:spPr/>
      <dgm:t>
        <a:bodyPr/>
        <a:lstStyle/>
        <a:p>
          <a:r>
            <a:rPr lang="es-CR" b="1" spc="-5" dirty="0">
              <a:latin typeface="Calibri"/>
              <a:cs typeface="Calibri"/>
            </a:rPr>
            <a:t>Social</a:t>
          </a:r>
          <a:endParaRPr lang="es-CR" dirty="0"/>
        </a:p>
      </dgm:t>
    </dgm:pt>
    <dgm:pt modelId="{F2B6426F-B832-4199-83C3-0D0EFEAEAE50}" type="parTrans" cxnId="{93BE7426-FE14-4A57-A43A-92A0DA18D55B}">
      <dgm:prSet/>
      <dgm:spPr/>
      <dgm:t>
        <a:bodyPr/>
        <a:lstStyle/>
        <a:p>
          <a:endParaRPr lang="es-CR" sz="2400"/>
        </a:p>
      </dgm:t>
    </dgm:pt>
    <dgm:pt modelId="{25D6F5F6-C542-4116-B27B-37C342942285}" type="sibTrans" cxnId="{93BE7426-FE14-4A57-A43A-92A0DA18D55B}">
      <dgm:prSet/>
      <dgm:spPr/>
      <dgm:t>
        <a:bodyPr/>
        <a:lstStyle/>
        <a:p>
          <a:endParaRPr lang="es-CR"/>
        </a:p>
      </dgm:t>
    </dgm:pt>
    <dgm:pt modelId="{50C041C7-0DD4-42C8-B34E-08664493AD4F}" type="pres">
      <dgm:prSet presAssocID="{1B76E344-4972-4A6C-B495-8DEEC0FFEFBC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0B2DBA6-DDF6-4730-94C6-C640045091C1}" type="pres">
      <dgm:prSet presAssocID="{EEC224FE-9379-498B-8A33-6877F41C6126}" presName="hierRoot1" presStyleCnt="0"/>
      <dgm:spPr/>
    </dgm:pt>
    <dgm:pt modelId="{890730A9-A85F-4980-A31F-41D201E3E372}" type="pres">
      <dgm:prSet presAssocID="{EEC224FE-9379-498B-8A33-6877F41C6126}" presName="composite" presStyleCnt="0"/>
      <dgm:spPr/>
    </dgm:pt>
    <dgm:pt modelId="{9A8930D4-6F3E-4651-ACDD-A0305486130E}" type="pres">
      <dgm:prSet presAssocID="{EEC224FE-9379-498B-8A33-6877F41C6126}" presName="background" presStyleLbl="node0" presStyleIdx="0" presStyleCnt="4"/>
      <dgm:spPr/>
    </dgm:pt>
    <dgm:pt modelId="{C8978D9B-3A86-48D5-861D-F71D0E811592}" type="pres">
      <dgm:prSet presAssocID="{EEC224FE-9379-498B-8A33-6877F41C6126}" presName="text" presStyleLbl="fgAcc0" presStyleIdx="0" presStyleCnt="4">
        <dgm:presLayoutVars>
          <dgm:chPref val="3"/>
        </dgm:presLayoutVars>
      </dgm:prSet>
      <dgm:spPr/>
    </dgm:pt>
    <dgm:pt modelId="{2402F262-810B-4928-B81D-E98F88BE7478}" type="pres">
      <dgm:prSet presAssocID="{EEC224FE-9379-498B-8A33-6877F41C6126}" presName="hierChild2" presStyleCnt="0"/>
      <dgm:spPr/>
    </dgm:pt>
    <dgm:pt modelId="{75F0CF1B-7A76-434A-80C8-99BB1FCE2EDE}" type="pres">
      <dgm:prSet presAssocID="{0FA4C96C-500A-47D3-88A5-BF4A65120ACC}" presName="hierRoot1" presStyleCnt="0"/>
      <dgm:spPr/>
    </dgm:pt>
    <dgm:pt modelId="{209B2545-1E9D-4771-A34D-A3252D400036}" type="pres">
      <dgm:prSet presAssocID="{0FA4C96C-500A-47D3-88A5-BF4A65120ACC}" presName="composite" presStyleCnt="0"/>
      <dgm:spPr/>
    </dgm:pt>
    <dgm:pt modelId="{AC377C49-E866-4204-AD5F-9C07D8C8C3A9}" type="pres">
      <dgm:prSet presAssocID="{0FA4C96C-500A-47D3-88A5-BF4A65120ACC}" presName="background" presStyleLbl="node0" presStyleIdx="1" presStyleCnt="4"/>
      <dgm:spPr/>
    </dgm:pt>
    <dgm:pt modelId="{7A15D612-A314-4BCE-9A41-057011B58C8C}" type="pres">
      <dgm:prSet presAssocID="{0FA4C96C-500A-47D3-88A5-BF4A65120ACC}" presName="text" presStyleLbl="fgAcc0" presStyleIdx="1" presStyleCnt="4">
        <dgm:presLayoutVars>
          <dgm:chPref val="3"/>
        </dgm:presLayoutVars>
      </dgm:prSet>
      <dgm:spPr/>
    </dgm:pt>
    <dgm:pt modelId="{E49F89B7-2295-4A6E-95F5-6386AE40F1C6}" type="pres">
      <dgm:prSet presAssocID="{0FA4C96C-500A-47D3-88A5-BF4A65120ACC}" presName="hierChild2" presStyleCnt="0"/>
      <dgm:spPr/>
    </dgm:pt>
    <dgm:pt modelId="{7DE4DE84-65B3-4ADC-9E91-A3D58C5909C1}" type="pres">
      <dgm:prSet presAssocID="{0DC10D1E-6ADB-4DE9-B949-B15B98A20D91}" presName="hierRoot1" presStyleCnt="0"/>
      <dgm:spPr/>
    </dgm:pt>
    <dgm:pt modelId="{100C9910-EED0-4227-BF8E-724FC19B1E0D}" type="pres">
      <dgm:prSet presAssocID="{0DC10D1E-6ADB-4DE9-B949-B15B98A20D91}" presName="composite" presStyleCnt="0"/>
      <dgm:spPr/>
    </dgm:pt>
    <dgm:pt modelId="{4906320B-CEAA-4FF0-92F6-8AEF8D7BBC11}" type="pres">
      <dgm:prSet presAssocID="{0DC10D1E-6ADB-4DE9-B949-B15B98A20D91}" presName="background" presStyleLbl="node0" presStyleIdx="2" presStyleCnt="4"/>
      <dgm:spPr/>
    </dgm:pt>
    <dgm:pt modelId="{DEA16BA1-26EA-4629-8ADC-6FC8EDEBF103}" type="pres">
      <dgm:prSet presAssocID="{0DC10D1E-6ADB-4DE9-B949-B15B98A20D91}" presName="text" presStyleLbl="fgAcc0" presStyleIdx="2" presStyleCnt="4">
        <dgm:presLayoutVars>
          <dgm:chPref val="3"/>
        </dgm:presLayoutVars>
      </dgm:prSet>
      <dgm:spPr/>
    </dgm:pt>
    <dgm:pt modelId="{E12B3ADE-E92A-49F9-9BC9-00A891D688BA}" type="pres">
      <dgm:prSet presAssocID="{0DC10D1E-6ADB-4DE9-B949-B15B98A20D91}" presName="hierChild2" presStyleCnt="0"/>
      <dgm:spPr/>
    </dgm:pt>
    <dgm:pt modelId="{74355A6B-FDCD-455D-9125-F89C04C3FDE2}" type="pres">
      <dgm:prSet presAssocID="{4BD1A32A-9CD2-4792-9902-3DE43F468D4A}" presName="hierRoot1" presStyleCnt="0"/>
      <dgm:spPr/>
    </dgm:pt>
    <dgm:pt modelId="{3BF6169D-0699-42BA-9A5D-86617914451E}" type="pres">
      <dgm:prSet presAssocID="{4BD1A32A-9CD2-4792-9902-3DE43F468D4A}" presName="composite" presStyleCnt="0"/>
      <dgm:spPr/>
    </dgm:pt>
    <dgm:pt modelId="{E10BF608-55F1-4513-9699-2EC6ECF7CBAF}" type="pres">
      <dgm:prSet presAssocID="{4BD1A32A-9CD2-4792-9902-3DE43F468D4A}" presName="background" presStyleLbl="node0" presStyleIdx="3" presStyleCnt="4"/>
      <dgm:spPr/>
    </dgm:pt>
    <dgm:pt modelId="{F18EC6EB-EFBE-4847-8219-6621F5D1B24C}" type="pres">
      <dgm:prSet presAssocID="{4BD1A32A-9CD2-4792-9902-3DE43F468D4A}" presName="text" presStyleLbl="fgAcc0" presStyleIdx="3" presStyleCnt="4">
        <dgm:presLayoutVars>
          <dgm:chPref val="3"/>
        </dgm:presLayoutVars>
      </dgm:prSet>
      <dgm:spPr/>
    </dgm:pt>
    <dgm:pt modelId="{29C177ED-271F-4194-ADD3-5D96B32E0F4E}" type="pres">
      <dgm:prSet presAssocID="{4BD1A32A-9CD2-4792-9902-3DE43F468D4A}" presName="hierChild2" presStyleCnt="0"/>
      <dgm:spPr/>
    </dgm:pt>
  </dgm:ptLst>
  <dgm:cxnLst>
    <dgm:cxn modelId="{F7A44A25-FBFB-4A5E-8136-ED2B1991BAB6}" srcId="{1B76E344-4972-4A6C-B495-8DEEC0FFEFBC}" destId="{EEC224FE-9379-498B-8A33-6877F41C6126}" srcOrd="0" destOrd="0" parTransId="{9AB9FFE8-48F7-412F-AB92-A0537CD35E05}" sibTransId="{DE96F186-3623-49EF-AD9C-5D0A7AA9F3FA}"/>
    <dgm:cxn modelId="{93BE7426-FE14-4A57-A43A-92A0DA18D55B}" srcId="{1B76E344-4972-4A6C-B495-8DEEC0FFEFBC}" destId="{0DC10D1E-6ADB-4DE9-B949-B15B98A20D91}" srcOrd="2" destOrd="0" parTransId="{F2B6426F-B832-4199-83C3-0D0EFEAEAE50}" sibTransId="{25D6F5F6-C542-4116-B27B-37C342942285}"/>
    <dgm:cxn modelId="{6A7EC73A-5C92-4716-943F-BC07ED9C7E3F}" srcId="{1B76E344-4972-4A6C-B495-8DEEC0FFEFBC}" destId="{0FA4C96C-500A-47D3-88A5-BF4A65120ACC}" srcOrd="1" destOrd="0" parTransId="{678F2DAE-642A-4C6B-A393-089E9F70C854}" sibTransId="{02E67A09-4FB3-4162-889F-A3A3F399219A}"/>
    <dgm:cxn modelId="{6B26E084-14BB-46CF-B320-A51CC0465EF1}" type="presOf" srcId="{1B76E344-4972-4A6C-B495-8DEEC0FFEFBC}" destId="{50C041C7-0DD4-42C8-B34E-08664493AD4F}" srcOrd="0" destOrd="0" presId="urn:microsoft.com/office/officeart/2005/8/layout/hierarchy1"/>
    <dgm:cxn modelId="{862AB291-2E3F-4BCE-8CBD-6B959729C674}" type="presOf" srcId="{0DC10D1E-6ADB-4DE9-B949-B15B98A20D91}" destId="{DEA16BA1-26EA-4629-8ADC-6FC8EDEBF103}" srcOrd="0" destOrd="0" presId="urn:microsoft.com/office/officeart/2005/8/layout/hierarchy1"/>
    <dgm:cxn modelId="{97960094-22CA-46F0-BF26-1684C2859EF6}" type="presOf" srcId="{0FA4C96C-500A-47D3-88A5-BF4A65120ACC}" destId="{7A15D612-A314-4BCE-9A41-057011B58C8C}" srcOrd="0" destOrd="0" presId="urn:microsoft.com/office/officeart/2005/8/layout/hierarchy1"/>
    <dgm:cxn modelId="{E84D1B94-D90A-4724-8086-E8EDCB1EF2C3}" type="presOf" srcId="{4BD1A32A-9CD2-4792-9902-3DE43F468D4A}" destId="{F18EC6EB-EFBE-4847-8219-6621F5D1B24C}" srcOrd="0" destOrd="0" presId="urn:microsoft.com/office/officeart/2005/8/layout/hierarchy1"/>
    <dgm:cxn modelId="{729708B8-B098-4AC5-9CA6-966F5DB3B969}" type="presOf" srcId="{EEC224FE-9379-498B-8A33-6877F41C6126}" destId="{C8978D9B-3A86-48D5-861D-F71D0E811592}" srcOrd="0" destOrd="0" presId="urn:microsoft.com/office/officeart/2005/8/layout/hierarchy1"/>
    <dgm:cxn modelId="{8E6E07CC-A414-4C81-8CE0-628476FFF82C}" srcId="{1B76E344-4972-4A6C-B495-8DEEC0FFEFBC}" destId="{4BD1A32A-9CD2-4792-9902-3DE43F468D4A}" srcOrd="3" destOrd="0" parTransId="{DA9A38A3-FCCA-48E7-88A5-D036D65745FA}" sibTransId="{6C87AC4C-617D-4E88-A4BB-419021A0EFAC}"/>
    <dgm:cxn modelId="{5D3C559B-25D1-46FD-92F3-68A50B6837C4}" type="presParOf" srcId="{50C041C7-0DD4-42C8-B34E-08664493AD4F}" destId="{B0B2DBA6-DDF6-4730-94C6-C640045091C1}" srcOrd="0" destOrd="0" presId="urn:microsoft.com/office/officeart/2005/8/layout/hierarchy1"/>
    <dgm:cxn modelId="{7ED4E359-4BA5-4811-8429-681D934044E6}" type="presParOf" srcId="{B0B2DBA6-DDF6-4730-94C6-C640045091C1}" destId="{890730A9-A85F-4980-A31F-41D201E3E372}" srcOrd="0" destOrd="0" presId="urn:microsoft.com/office/officeart/2005/8/layout/hierarchy1"/>
    <dgm:cxn modelId="{882EF5EE-4DED-47FA-8A85-F9BA322D2C6F}" type="presParOf" srcId="{890730A9-A85F-4980-A31F-41D201E3E372}" destId="{9A8930D4-6F3E-4651-ACDD-A0305486130E}" srcOrd="0" destOrd="0" presId="urn:microsoft.com/office/officeart/2005/8/layout/hierarchy1"/>
    <dgm:cxn modelId="{1EE4527D-FE7D-42A4-8553-C22AD70BB748}" type="presParOf" srcId="{890730A9-A85F-4980-A31F-41D201E3E372}" destId="{C8978D9B-3A86-48D5-861D-F71D0E811592}" srcOrd="1" destOrd="0" presId="urn:microsoft.com/office/officeart/2005/8/layout/hierarchy1"/>
    <dgm:cxn modelId="{667F78FB-3220-4DD0-A1D4-C163D231FFAB}" type="presParOf" srcId="{B0B2DBA6-DDF6-4730-94C6-C640045091C1}" destId="{2402F262-810B-4928-B81D-E98F88BE7478}" srcOrd="1" destOrd="0" presId="urn:microsoft.com/office/officeart/2005/8/layout/hierarchy1"/>
    <dgm:cxn modelId="{AB83B7C9-52EB-4530-9045-7B96630A938B}" type="presParOf" srcId="{50C041C7-0DD4-42C8-B34E-08664493AD4F}" destId="{75F0CF1B-7A76-434A-80C8-99BB1FCE2EDE}" srcOrd="1" destOrd="0" presId="urn:microsoft.com/office/officeart/2005/8/layout/hierarchy1"/>
    <dgm:cxn modelId="{B56FA8EB-CEED-4E1C-9C81-48D01D4A661C}" type="presParOf" srcId="{75F0CF1B-7A76-434A-80C8-99BB1FCE2EDE}" destId="{209B2545-1E9D-4771-A34D-A3252D400036}" srcOrd="0" destOrd="0" presId="urn:microsoft.com/office/officeart/2005/8/layout/hierarchy1"/>
    <dgm:cxn modelId="{CF65E7A7-7D9E-41B2-9FE3-DB4A3E83D484}" type="presParOf" srcId="{209B2545-1E9D-4771-A34D-A3252D400036}" destId="{AC377C49-E866-4204-AD5F-9C07D8C8C3A9}" srcOrd="0" destOrd="0" presId="urn:microsoft.com/office/officeart/2005/8/layout/hierarchy1"/>
    <dgm:cxn modelId="{886FD314-82BA-4E87-B44D-7A380E8528BD}" type="presParOf" srcId="{209B2545-1E9D-4771-A34D-A3252D400036}" destId="{7A15D612-A314-4BCE-9A41-057011B58C8C}" srcOrd="1" destOrd="0" presId="urn:microsoft.com/office/officeart/2005/8/layout/hierarchy1"/>
    <dgm:cxn modelId="{5DE63DB6-8C69-4D66-8049-8055E16E4B1A}" type="presParOf" srcId="{75F0CF1B-7A76-434A-80C8-99BB1FCE2EDE}" destId="{E49F89B7-2295-4A6E-95F5-6386AE40F1C6}" srcOrd="1" destOrd="0" presId="urn:microsoft.com/office/officeart/2005/8/layout/hierarchy1"/>
    <dgm:cxn modelId="{9EE95A86-BAF8-4869-85EA-74FF3BFF3209}" type="presParOf" srcId="{50C041C7-0DD4-42C8-B34E-08664493AD4F}" destId="{7DE4DE84-65B3-4ADC-9E91-A3D58C5909C1}" srcOrd="2" destOrd="0" presId="urn:microsoft.com/office/officeart/2005/8/layout/hierarchy1"/>
    <dgm:cxn modelId="{2C829481-E1C9-41DE-BB33-D3E6266252B9}" type="presParOf" srcId="{7DE4DE84-65B3-4ADC-9E91-A3D58C5909C1}" destId="{100C9910-EED0-4227-BF8E-724FC19B1E0D}" srcOrd="0" destOrd="0" presId="urn:microsoft.com/office/officeart/2005/8/layout/hierarchy1"/>
    <dgm:cxn modelId="{CCE6FA41-B0FD-4F2B-AF7A-EF5D857AE395}" type="presParOf" srcId="{100C9910-EED0-4227-BF8E-724FC19B1E0D}" destId="{4906320B-CEAA-4FF0-92F6-8AEF8D7BBC11}" srcOrd="0" destOrd="0" presId="urn:microsoft.com/office/officeart/2005/8/layout/hierarchy1"/>
    <dgm:cxn modelId="{06393B2B-693D-4D78-BFE9-88248AA3B9E2}" type="presParOf" srcId="{100C9910-EED0-4227-BF8E-724FC19B1E0D}" destId="{DEA16BA1-26EA-4629-8ADC-6FC8EDEBF103}" srcOrd="1" destOrd="0" presId="urn:microsoft.com/office/officeart/2005/8/layout/hierarchy1"/>
    <dgm:cxn modelId="{0DEF0B8E-1EBB-4ACB-8524-26B2236F2E4E}" type="presParOf" srcId="{7DE4DE84-65B3-4ADC-9E91-A3D58C5909C1}" destId="{E12B3ADE-E92A-49F9-9BC9-00A891D688BA}" srcOrd="1" destOrd="0" presId="urn:microsoft.com/office/officeart/2005/8/layout/hierarchy1"/>
    <dgm:cxn modelId="{309C3FFC-4A5F-447B-9645-043CC030F417}" type="presParOf" srcId="{50C041C7-0DD4-42C8-B34E-08664493AD4F}" destId="{74355A6B-FDCD-455D-9125-F89C04C3FDE2}" srcOrd="3" destOrd="0" presId="urn:microsoft.com/office/officeart/2005/8/layout/hierarchy1"/>
    <dgm:cxn modelId="{70C1FD01-EA5F-49F8-858E-634EF2CAB7A8}" type="presParOf" srcId="{74355A6B-FDCD-455D-9125-F89C04C3FDE2}" destId="{3BF6169D-0699-42BA-9A5D-86617914451E}" srcOrd="0" destOrd="0" presId="urn:microsoft.com/office/officeart/2005/8/layout/hierarchy1"/>
    <dgm:cxn modelId="{D2ED331A-010F-405B-9583-59AEF5954D4C}" type="presParOf" srcId="{3BF6169D-0699-42BA-9A5D-86617914451E}" destId="{E10BF608-55F1-4513-9699-2EC6ECF7CBAF}" srcOrd="0" destOrd="0" presId="urn:microsoft.com/office/officeart/2005/8/layout/hierarchy1"/>
    <dgm:cxn modelId="{F6963CAC-490D-456E-A321-98EE94112A99}" type="presParOf" srcId="{3BF6169D-0699-42BA-9A5D-86617914451E}" destId="{F18EC6EB-EFBE-4847-8219-6621F5D1B24C}" srcOrd="1" destOrd="0" presId="urn:microsoft.com/office/officeart/2005/8/layout/hierarchy1"/>
    <dgm:cxn modelId="{B78C6CD7-B4DC-4231-AECB-70D96393C5BF}" type="presParOf" srcId="{74355A6B-FDCD-455D-9125-F89C04C3FDE2}" destId="{29C177ED-271F-4194-ADD3-5D96B32E0F4E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46E5414-17BD-41B6-89A2-BBC56EF0168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A5E91985-A528-4CBA-90AE-A1911A1D239B}">
      <dgm:prSet phldrT="[Texto]"/>
      <dgm:spPr/>
      <dgm:t>
        <a:bodyPr/>
        <a:lstStyle/>
        <a:p>
          <a:r>
            <a:rPr lang="es-CR" dirty="0">
              <a:solidFill>
                <a:schemeClr val="bg1">
                  <a:lumMod val="50000"/>
                </a:schemeClr>
              </a:solidFill>
            </a:rPr>
            <a:t>Otros requisitos</a:t>
          </a:r>
        </a:p>
      </dgm:t>
    </dgm:pt>
    <dgm:pt modelId="{15626353-85B0-4F33-B0FD-6C3E9255D355}" type="parTrans" cxnId="{2D159FC6-5C74-4123-B7E8-B77AC52F9BFD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63B9AC72-2F5C-41FC-8A13-38EB07A612EB}" type="sibTrans" cxnId="{2D159FC6-5C74-4123-B7E8-B77AC52F9BFD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75333EEB-7AA6-4601-B67F-F77119B22871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50000"/>
                </a:schemeClr>
              </a:solidFill>
            </a:rPr>
            <a:t>Se pueden definir en Cartel otros requisitos que consideren indispensables</a:t>
          </a:r>
          <a:endParaRPr lang="es-CR" dirty="0">
            <a:solidFill>
              <a:schemeClr val="bg1">
                <a:lumMod val="50000"/>
              </a:schemeClr>
            </a:solidFill>
          </a:endParaRPr>
        </a:p>
      </dgm:t>
    </dgm:pt>
    <dgm:pt modelId="{413D3858-A29E-4D6C-B1EF-4C5B527B97DE}" type="parTrans" cxnId="{90D8B5A7-2719-4A04-86B0-3DD66E603A2D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67B85BA9-CBD9-4EB2-8228-74E656E6D921}" type="sibTrans" cxnId="{90D8B5A7-2719-4A04-86B0-3DD66E603A2D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A27752CA-A6AE-44C3-92CB-53DDC9466B64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50000"/>
                </a:schemeClr>
              </a:solidFill>
            </a:rPr>
            <a:t>También puede definir requisitos técnicos superiores a los solicitados en las Fichas de SICOP</a:t>
          </a:r>
          <a:endParaRPr lang="es-CR" dirty="0">
            <a:solidFill>
              <a:schemeClr val="bg1">
                <a:lumMod val="50000"/>
              </a:schemeClr>
            </a:solidFill>
          </a:endParaRPr>
        </a:p>
      </dgm:t>
    </dgm:pt>
    <dgm:pt modelId="{5FC8DD96-A4E3-43E1-A967-33E9584287FD}" type="parTrans" cxnId="{6785457A-8867-4A78-ACA3-D7AC4DE6B64E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01A8A3F0-A4D1-4DF7-9DED-FC4A6E896E2F}" type="sibTrans" cxnId="{6785457A-8867-4A78-ACA3-D7AC4DE6B64E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CB079D1B-1ED2-4C50-8BDA-76C038941758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50000"/>
                </a:schemeClr>
              </a:solidFill>
            </a:rPr>
            <a:t>Todo requisito debe estar debidamente fundamentado</a:t>
          </a:r>
          <a:endParaRPr lang="es-CR" dirty="0">
            <a:solidFill>
              <a:schemeClr val="bg1">
                <a:lumMod val="50000"/>
              </a:schemeClr>
            </a:solidFill>
          </a:endParaRPr>
        </a:p>
      </dgm:t>
    </dgm:pt>
    <dgm:pt modelId="{C4B5F0AC-DA91-4D90-BE0B-9E492B7BD40D}" type="parTrans" cxnId="{82E0F9DE-470F-42C0-8EB9-8D04A18F829B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2DEA9D9B-08D7-49BF-AD5D-7ACB352E787D}" type="sibTrans" cxnId="{82E0F9DE-470F-42C0-8EB9-8D04A18F829B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C1E4D4DE-C9B7-4A04-97E3-21159B6EFE46}">
      <dgm:prSet phldrT="[Texto]"/>
      <dgm:spPr/>
      <dgm:t>
        <a:bodyPr/>
        <a:lstStyle/>
        <a:p>
          <a:r>
            <a:rPr lang="es-ES" dirty="0">
              <a:solidFill>
                <a:schemeClr val="bg1">
                  <a:lumMod val="50000"/>
                </a:schemeClr>
              </a:solidFill>
            </a:rPr>
            <a:t>No se podrá solicitar en Cartel requisitos inferiores a los solicitados en la Fichas de SICOP</a:t>
          </a:r>
          <a:endParaRPr lang="es-CR" dirty="0">
            <a:solidFill>
              <a:schemeClr val="bg1">
                <a:lumMod val="50000"/>
              </a:schemeClr>
            </a:solidFill>
          </a:endParaRPr>
        </a:p>
      </dgm:t>
    </dgm:pt>
    <dgm:pt modelId="{6667838B-D636-46E2-ACD4-26368FFBB9F7}" type="parTrans" cxnId="{36204021-4449-4C0B-9EA4-369D4F087277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EAED03C1-FEBD-46D6-B5F8-D47715E9EC03}" type="sibTrans" cxnId="{36204021-4449-4C0B-9EA4-369D4F087277}">
      <dgm:prSet/>
      <dgm:spPr/>
      <dgm:t>
        <a:bodyPr/>
        <a:lstStyle/>
        <a:p>
          <a:endParaRPr lang="es-CR">
            <a:solidFill>
              <a:schemeClr val="bg1">
                <a:lumMod val="50000"/>
              </a:schemeClr>
            </a:solidFill>
          </a:endParaRPr>
        </a:p>
      </dgm:t>
    </dgm:pt>
    <dgm:pt modelId="{F3BDE0D9-6D83-42C1-8251-0AF6127B1573}" type="pres">
      <dgm:prSet presAssocID="{246E5414-17BD-41B6-89A2-BBC56EF01684}" presName="vert0" presStyleCnt="0">
        <dgm:presLayoutVars>
          <dgm:dir/>
          <dgm:animOne val="branch"/>
          <dgm:animLvl val="lvl"/>
        </dgm:presLayoutVars>
      </dgm:prSet>
      <dgm:spPr/>
    </dgm:pt>
    <dgm:pt modelId="{6F46F065-A7B6-4CCE-BBFC-62119DEE5EE2}" type="pres">
      <dgm:prSet presAssocID="{A5E91985-A528-4CBA-90AE-A1911A1D239B}" presName="thickLine" presStyleLbl="alignNode1" presStyleIdx="0" presStyleCnt="1"/>
      <dgm:spPr/>
    </dgm:pt>
    <dgm:pt modelId="{B710683F-D3B8-42C3-9CF9-10F48A5EDFBB}" type="pres">
      <dgm:prSet presAssocID="{A5E91985-A528-4CBA-90AE-A1911A1D239B}" presName="horz1" presStyleCnt="0"/>
      <dgm:spPr/>
    </dgm:pt>
    <dgm:pt modelId="{9D032D61-20D3-4B4C-B642-421A88B7B9B8}" type="pres">
      <dgm:prSet presAssocID="{A5E91985-A528-4CBA-90AE-A1911A1D239B}" presName="tx1" presStyleLbl="revTx" presStyleIdx="0" presStyleCnt="5"/>
      <dgm:spPr/>
    </dgm:pt>
    <dgm:pt modelId="{B9F10FE5-5BEF-4423-AF45-74CDD8BDCA0F}" type="pres">
      <dgm:prSet presAssocID="{A5E91985-A528-4CBA-90AE-A1911A1D239B}" presName="vert1" presStyleCnt="0"/>
      <dgm:spPr/>
    </dgm:pt>
    <dgm:pt modelId="{9A018647-8952-49AD-B8DA-0FAAF291289F}" type="pres">
      <dgm:prSet presAssocID="{75333EEB-7AA6-4601-B67F-F77119B22871}" presName="vertSpace2a" presStyleCnt="0"/>
      <dgm:spPr/>
    </dgm:pt>
    <dgm:pt modelId="{47CA106D-FC8F-454D-BD74-507F894CE2D1}" type="pres">
      <dgm:prSet presAssocID="{75333EEB-7AA6-4601-B67F-F77119B22871}" presName="horz2" presStyleCnt="0"/>
      <dgm:spPr/>
    </dgm:pt>
    <dgm:pt modelId="{DA85EFD4-5F0F-46A1-8245-0BF313E83ED9}" type="pres">
      <dgm:prSet presAssocID="{75333EEB-7AA6-4601-B67F-F77119B22871}" presName="horzSpace2" presStyleCnt="0"/>
      <dgm:spPr/>
    </dgm:pt>
    <dgm:pt modelId="{A859A58B-4680-4E02-9DCA-07D1582E1905}" type="pres">
      <dgm:prSet presAssocID="{75333EEB-7AA6-4601-B67F-F77119B22871}" presName="tx2" presStyleLbl="revTx" presStyleIdx="1" presStyleCnt="5"/>
      <dgm:spPr/>
    </dgm:pt>
    <dgm:pt modelId="{81738EB2-93FE-46D0-8104-0E43FB77E306}" type="pres">
      <dgm:prSet presAssocID="{75333EEB-7AA6-4601-B67F-F77119B22871}" presName="vert2" presStyleCnt="0"/>
      <dgm:spPr/>
    </dgm:pt>
    <dgm:pt modelId="{341C641F-D175-4BB7-BB05-5E8523B7E332}" type="pres">
      <dgm:prSet presAssocID="{75333EEB-7AA6-4601-B67F-F77119B22871}" presName="thinLine2b" presStyleLbl="callout" presStyleIdx="0" presStyleCnt="4"/>
      <dgm:spPr/>
    </dgm:pt>
    <dgm:pt modelId="{EC871CB6-FEA1-4321-8C0D-8F35423AE125}" type="pres">
      <dgm:prSet presAssocID="{75333EEB-7AA6-4601-B67F-F77119B22871}" presName="vertSpace2b" presStyleCnt="0"/>
      <dgm:spPr/>
    </dgm:pt>
    <dgm:pt modelId="{E4228BBE-85B5-430A-8AA2-4BBF7DBD0254}" type="pres">
      <dgm:prSet presAssocID="{A27752CA-A6AE-44C3-92CB-53DDC9466B64}" presName="horz2" presStyleCnt="0"/>
      <dgm:spPr/>
    </dgm:pt>
    <dgm:pt modelId="{559CF093-16FF-4FE3-AE2F-BD9F0869153C}" type="pres">
      <dgm:prSet presAssocID="{A27752CA-A6AE-44C3-92CB-53DDC9466B64}" presName="horzSpace2" presStyleCnt="0"/>
      <dgm:spPr/>
    </dgm:pt>
    <dgm:pt modelId="{C89A76E0-94F9-49FB-96F8-6F7306210E2D}" type="pres">
      <dgm:prSet presAssocID="{A27752CA-A6AE-44C3-92CB-53DDC9466B64}" presName="tx2" presStyleLbl="revTx" presStyleIdx="2" presStyleCnt="5"/>
      <dgm:spPr/>
    </dgm:pt>
    <dgm:pt modelId="{4282AC9D-CB31-49A6-ACFE-5666CC3E3D12}" type="pres">
      <dgm:prSet presAssocID="{A27752CA-A6AE-44C3-92CB-53DDC9466B64}" presName="vert2" presStyleCnt="0"/>
      <dgm:spPr/>
    </dgm:pt>
    <dgm:pt modelId="{E968CC50-13BC-495C-A8B9-D23E371CDE6F}" type="pres">
      <dgm:prSet presAssocID="{A27752CA-A6AE-44C3-92CB-53DDC9466B64}" presName="thinLine2b" presStyleLbl="callout" presStyleIdx="1" presStyleCnt="4"/>
      <dgm:spPr/>
    </dgm:pt>
    <dgm:pt modelId="{1914424B-530C-4501-B4E3-49CB7BECDA7B}" type="pres">
      <dgm:prSet presAssocID="{A27752CA-A6AE-44C3-92CB-53DDC9466B64}" presName="vertSpace2b" presStyleCnt="0"/>
      <dgm:spPr/>
    </dgm:pt>
    <dgm:pt modelId="{946CD2F5-3C9E-4D2E-94A2-0332D521A947}" type="pres">
      <dgm:prSet presAssocID="{CB079D1B-1ED2-4C50-8BDA-76C038941758}" presName="horz2" presStyleCnt="0"/>
      <dgm:spPr/>
    </dgm:pt>
    <dgm:pt modelId="{7CF9E1D1-186F-4F95-A007-DEBF73B54D99}" type="pres">
      <dgm:prSet presAssocID="{CB079D1B-1ED2-4C50-8BDA-76C038941758}" presName="horzSpace2" presStyleCnt="0"/>
      <dgm:spPr/>
    </dgm:pt>
    <dgm:pt modelId="{E09A1F92-7E0B-417E-8F66-0DFDF654D337}" type="pres">
      <dgm:prSet presAssocID="{CB079D1B-1ED2-4C50-8BDA-76C038941758}" presName="tx2" presStyleLbl="revTx" presStyleIdx="3" presStyleCnt="5"/>
      <dgm:spPr/>
    </dgm:pt>
    <dgm:pt modelId="{DC58DC3B-02A2-4184-A63D-E0327559C67A}" type="pres">
      <dgm:prSet presAssocID="{CB079D1B-1ED2-4C50-8BDA-76C038941758}" presName="vert2" presStyleCnt="0"/>
      <dgm:spPr/>
    </dgm:pt>
    <dgm:pt modelId="{F711A52E-21D7-40F3-8A3F-AF01CDF5796C}" type="pres">
      <dgm:prSet presAssocID="{CB079D1B-1ED2-4C50-8BDA-76C038941758}" presName="thinLine2b" presStyleLbl="callout" presStyleIdx="2" presStyleCnt="4"/>
      <dgm:spPr/>
    </dgm:pt>
    <dgm:pt modelId="{F528788D-43AE-4DF5-B28C-432D7116A296}" type="pres">
      <dgm:prSet presAssocID="{CB079D1B-1ED2-4C50-8BDA-76C038941758}" presName="vertSpace2b" presStyleCnt="0"/>
      <dgm:spPr/>
    </dgm:pt>
    <dgm:pt modelId="{915B9B70-AF4D-46C3-BE18-0664AB0D0B1B}" type="pres">
      <dgm:prSet presAssocID="{C1E4D4DE-C9B7-4A04-97E3-21159B6EFE46}" presName="horz2" presStyleCnt="0"/>
      <dgm:spPr/>
    </dgm:pt>
    <dgm:pt modelId="{47D3FF8E-E9B0-40C6-8FCA-9C2ED7BBA60A}" type="pres">
      <dgm:prSet presAssocID="{C1E4D4DE-C9B7-4A04-97E3-21159B6EFE46}" presName="horzSpace2" presStyleCnt="0"/>
      <dgm:spPr/>
    </dgm:pt>
    <dgm:pt modelId="{EBA56252-98E8-4D6D-B5A3-BAF4ED10F666}" type="pres">
      <dgm:prSet presAssocID="{C1E4D4DE-C9B7-4A04-97E3-21159B6EFE46}" presName="tx2" presStyleLbl="revTx" presStyleIdx="4" presStyleCnt="5"/>
      <dgm:spPr/>
    </dgm:pt>
    <dgm:pt modelId="{FC78C197-6325-4624-98F6-CBD8C242FF46}" type="pres">
      <dgm:prSet presAssocID="{C1E4D4DE-C9B7-4A04-97E3-21159B6EFE46}" presName="vert2" presStyleCnt="0"/>
      <dgm:spPr/>
    </dgm:pt>
    <dgm:pt modelId="{B68FDD54-EC51-4277-958C-56F47D30657E}" type="pres">
      <dgm:prSet presAssocID="{C1E4D4DE-C9B7-4A04-97E3-21159B6EFE46}" presName="thinLine2b" presStyleLbl="callout" presStyleIdx="3" presStyleCnt="4"/>
      <dgm:spPr/>
    </dgm:pt>
    <dgm:pt modelId="{7E90D989-F9D4-49A3-B771-54D83E98B814}" type="pres">
      <dgm:prSet presAssocID="{C1E4D4DE-C9B7-4A04-97E3-21159B6EFE46}" presName="vertSpace2b" presStyleCnt="0"/>
      <dgm:spPr/>
    </dgm:pt>
  </dgm:ptLst>
  <dgm:cxnLst>
    <dgm:cxn modelId="{3C239305-E48A-4BF8-8786-586A14E32B4B}" type="presOf" srcId="{75333EEB-7AA6-4601-B67F-F77119B22871}" destId="{A859A58B-4680-4E02-9DCA-07D1582E1905}" srcOrd="0" destOrd="0" presId="urn:microsoft.com/office/officeart/2008/layout/LinedList"/>
    <dgm:cxn modelId="{36204021-4449-4C0B-9EA4-369D4F087277}" srcId="{A5E91985-A528-4CBA-90AE-A1911A1D239B}" destId="{C1E4D4DE-C9B7-4A04-97E3-21159B6EFE46}" srcOrd="3" destOrd="0" parTransId="{6667838B-D636-46E2-ACD4-26368FFBB9F7}" sibTransId="{EAED03C1-FEBD-46D6-B5F8-D47715E9EC03}"/>
    <dgm:cxn modelId="{E65BF963-AC62-42F7-8CF1-E810FC20B579}" type="presOf" srcId="{C1E4D4DE-C9B7-4A04-97E3-21159B6EFE46}" destId="{EBA56252-98E8-4D6D-B5A3-BAF4ED10F666}" srcOrd="0" destOrd="0" presId="urn:microsoft.com/office/officeart/2008/layout/LinedList"/>
    <dgm:cxn modelId="{34E6BD4B-0FCC-4BC2-B9D8-D36156FE6C2C}" type="presOf" srcId="{CB079D1B-1ED2-4C50-8BDA-76C038941758}" destId="{E09A1F92-7E0B-417E-8F66-0DFDF654D337}" srcOrd="0" destOrd="0" presId="urn:microsoft.com/office/officeart/2008/layout/LinedList"/>
    <dgm:cxn modelId="{15CE4454-4EC0-4ED6-8B1A-3A7E04B40924}" type="presOf" srcId="{A27752CA-A6AE-44C3-92CB-53DDC9466B64}" destId="{C89A76E0-94F9-49FB-96F8-6F7306210E2D}" srcOrd="0" destOrd="0" presId="urn:microsoft.com/office/officeart/2008/layout/LinedList"/>
    <dgm:cxn modelId="{6785457A-8867-4A78-ACA3-D7AC4DE6B64E}" srcId="{A5E91985-A528-4CBA-90AE-A1911A1D239B}" destId="{A27752CA-A6AE-44C3-92CB-53DDC9466B64}" srcOrd="1" destOrd="0" parTransId="{5FC8DD96-A4E3-43E1-A967-33E9584287FD}" sibTransId="{01A8A3F0-A4D1-4DF7-9DED-FC4A6E896E2F}"/>
    <dgm:cxn modelId="{A26AC884-1377-4633-BA8B-80DB3FFFC561}" type="presOf" srcId="{A5E91985-A528-4CBA-90AE-A1911A1D239B}" destId="{9D032D61-20D3-4B4C-B642-421A88B7B9B8}" srcOrd="0" destOrd="0" presId="urn:microsoft.com/office/officeart/2008/layout/LinedList"/>
    <dgm:cxn modelId="{841DC08E-B40F-4E85-A1C3-379C8B5C1D9C}" type="presOf" srcId="{246E5414-17BD-41B6-89A2-BBC56EF01684}" destId="{F3BDE0D9-6D83-42C1-8251-0AF6127B1573}" srcOrd="0" destOrd="0" presId="urn:microsoft.com/office/officeart/2008/layout/LinedList"/>
    <dgm:cxn modelId="{90D8B5A7-2719-4A04-86B0-3DD66E603A2D}" srcId="{A5E91985-A528-4CBA-90AE-A1911A1D239B}" destId="{75333EEB-7AA6-4601-B67F-F77119B22871}" srcOrd="0" destOrd="0" parTransId="{413D3858-A29E-4D6C-B1EF-4C5B527B97DE}" sibTransId="{67B85BA9-CBD9-4EB2-8228-74E656E6D921}"/>
    <dgm:cxn modelId="{2D159FC6-5C74-4123-B7E8-B77AC52F9BFD}" srcId="{246E5414-17BD-41B6-89A2-BBC56EF01684}" destId="{A5E91985-A528-4CBA-90AE-A1911A1D239B}" srcOrd="0" destOrd="0" parTransId="{15626353-85B0-4F33-B0FD-6C3E9255D355}" sibTransId="{63B9AC72-2F5C-41FC-8A13-38EB07A612EB}"/>
    <dgm:cxn modelId="{82E0F9DE-470F-42C0-8EB9-8D04A18F829B}" srcId="{A5E91985-A528-4CBA-90AE-A1911A1D239B}" destId="{CB079D1B-1ED2-4C50-8BDA-76C038941758}" srcOrd="2" destOrd="0" parTransId="{C4B5F0AC-DA91-4D90-BE0B-9E492B7BD40D}" sibTransId="{2DEA9D9B-08D7-49BF-AD5D-7ACB352E787D}"/>
    <dgm:cxn modelId="{0F1046C8-C474-42E5-AD37-26FDDFEE315D}" type="presParOf" srcId="{F3BDE0D9-6D83-42C1-8251-0AF6127B1573}" destId="{6F46F065-A7B6-4CCE-BBFC-62119DEE5EE2}" srcOrd="0" destOrd="0" presId="urn:microsoft.com/office/officeart/2008/layout/LinedList"/>
    <dgm:cxn modelId="{C81CD505-A546-457B-8075-C818D3B2593C}" type="presParOf" srcId="{F3BDE0D9-6D83-42C1-8251-0AF6127B1573}" destId="{B710683F-D3B8-42C3-9CF9-10F48A5EDFBB}" srcOrd="1" destOrd="0" presId="urn:microsoft.com/office/officeart/2008/layout/LinedList"/>
    <dgm:cxn modelId="{F636D3FE-3878-4C12-A61D-377075CC234E}" type="presParOf" srcId="{B710683F-D3B8-42C3-9CF9-10F48A5EDFBB}" destId="{9D032D61-20D3-4B4C-B642-421A88B7B9B8}" srcOrd="0" destOrd="0" presId="urn:microsoft.com/office/officeart/2008/layout/LinedList"/>
    <dgm:cxn modelId="{7C8968E2-E8C7-4017-BD96-D030174711F9}" type="presParOf" srcId="{B710683F-D3B8-42C3-9CF9-10F48A5EDFBB}" destId="{B9F10FE5-5BEF-4423-AF45-74CDD8BDCA0F}" srcOrd="1" destOrd="0" presId="urn:microsoft.com/office/officeart/2008/layout/LinedList"/>
    <dgm:cxn modelId="{76E367F1-4630-4951-8664-274017E34036}" type="presParOf" srcId="{B9F10FE5-5BEF-4423-AF45-74CDD8BDCA0F}" destId="{9A018647-8952-49AD-B8DA-0FAAF291289F}" srcOrd="0" destOrd="0" presId="urn:microsoft.com/office/officeart/2008/layout/LinedList"/>
    <dgm:cxn modelId="{16B7049A-7BD6-4DD2-B3CD-6D29CDE4EE83}" type="presParOf" srcId="{B9F10FE5-5BEF-4423-AF45-74CDD8BDCA0F}" destId="{47CA106D-FC8F-454D-BD74-507F894CE2D1}" srcOrd="1" destOrd="0" presId="urn:microsoft.com/office/officeart/2008/layout/LinedList"/>
    <dgm:cxn modelId="{3FF95BFD-AEAD-48CA-9FBE-F168E698FF10}" type="presParOf" srcId="{47CA106D-FC8F-454D-BD74-507F894CE2D1}" destId="{DA85EFD4-5F0F-46A1-8245-0BF313E83ED9}" srcOrd="0" destOrd="0" presId="urn:microsoft.com/office/officeart/2008/layout/LinedList"/>
    <dgm:cxn modelId="{4CE2F539-7AF3-44FC-868E-118A8747326B}" type="presParOf" srcId="{47CA106D-FC8F-454D-BD74-507F894CE2D1}" destId="{A859A58B-4680-4E02-9DCA-07D1582E1905}" srcOrd="1" destOrd="0" presId="urn:microsoft.com/office/officeart/2008/layout/LinedList"/>
    <dgm:cxn modelId="{4043D43A-FAA1-434A-A02D-45A8B106E944}" type="presParOf" srcId="{47CA106D-FC8F-454D-BD74-507F894CE2D1}" destId="{81738EB2-93FE-46D0-8104-0E43FB77E306}" srcOrd="2" destOrd="0" presId="urn:microsoft.com/office/officeart/2008/layout/LinedList"/>
    <dgm:cxn modelId="{92843A7E-3A35-45F7-83EC-7F91823B8FF3}" type="presParOf" srcId="{B9F10FE5-5BEF-4423-AF45-74CDD8BDCA0F}" destId="{341C641F-D175-4BB7-BB05-5E8523B7E332}" srcOrd="2" destOrd="0" presId="urn:microsoft.com/office/officeart/2008/layout/LinedList"/>
    <dgm:cxn modelId="{6664678A-1EE0-4084-8D44-57891E72DB2C}" type="presParOf" srcId="{B9F10FE5-5BEF-4423-AF45-74CDD8BDCA0F}" destId="{EC871CB6-FEA1-4321-8C0D-8F35423AE125}" srcOrd="3" destOrd="0" presId="urn:microsoft.com/office/officeart/2008/layout/LinedList"/>
    <dgm:cxn modelId="{1823332A-2390-4C1D-8065-59C54E2BB5CD}" type="presParOf" srcId="{B9F10FE5-5BEF-4423-AF45-74CDD8BDCA0F}" destId="{E4228BBE-85B5-430A-8AA2-4BBF7DBD0254}" srcOrd="4" destOrd="0" presId="urn:microsoft.com/office/officeart/2008/layout/LinedList"/>
    <dgm:cxn modelId="{FB3A0D16-4AB0-4A80-9726-08D5B750A693}" type="presParOf" srcId="{E4228BBE-85B5-430A-8AA2-4BBF7DBD0254}" destId="{559CF093-16FF-4FE3-AE2F-BD9F0869153C}" srcOrd="0" destOrd="0" presId="urn:microsoft.com/office/officeart/2008/layout/LinedList"/>
    <dgm:cxn modelId="{980C4EF0-807B-4FDB-BF98-958CD5FC8D8F}" type="presParOf" srcId="{E4228BBE-85B5-430A-8AA2-4BBF7DBD0254}" destId="{C89A76E0-94F9-49FB-96F8-6F7306210E2D}" srcOrd="1" destOrd="0" presId="urn:microsoft.com/office/officeart/2008/layout/LinedList"/>
    <dgm:cxn modelId="{34BF2FED-0004-476F-A105-53897E3AF07C}" type="presParOf" srcId="{E4228BBE-85B5-430A-8AA2-4BBF7DBD0254}" destId="{4282AC9D-CB31-49A6-ACFE-5666CC3E3D12}" srcOrd="2" destOrd="0" presId="urn:microsoft.com/office/officeart/2008/layout/LinedList"/>
    <dgm:cxn modelId="{1A99DA10-EC30-4F9E-B579-EB7822AC7932}" type="presParOf" srcId="{B9F10FE5-5BEF-4423-AF45-74CDD8BDCA0F}" destId="{E968CC50-13BC-495C-A8B9-D23E371CDE6F}" srcOrd="5" destOrd="0" presId="urn:microsoft.com/office/officeart/2008/layout/LinedList"/>
    <dgm:cxn modelId="{BCE25461-80C6-48B3-B8A3-10C78DFCCBAC}" type="presParOf" srcId="{B9F10FE5-5BEF-4423-AF45-74CDD8BDCA0F}" destId="{1914424B-530C-4501-B4E3-49CB7BECDA7B}" srcOrd="6" destOrd="0" presId="urn:microsoft.com/office/officeart/2008/layout/LinedList"/>
    <dgm:cxn modelId="{0142AC8F-0CE0-4EA0-8028-608A4228C52A}" type="presParOf" srcId="{B9F10FE5-5BEF-4423-AF45-74CDD8BDCA0F}" destId="{946CD2F5-3C9E-4D2E-94A2-0332D521A947}" srcOrd="7" destOrd="0" presId="urn:microsoft.com/office/officeart/2008/layout/LinedList"/>
    <dgm:cxn modelId="{8E7DF64D-824F-403E-BA4B-A5918000ADD6}" type="presParOf" srcId="{946CD2F5-3C9E-4D2E-94A2-0332D521A947}" destId="{7CF9E1D1-186F-4F95-A007-DEBF73B54D99}" srcOrd="0" destOrd="0" presId="urn:microsoft.com/office/officeart/2008/layout/LinedList"/>
    <dgm:cxn modelId="{4FFE4301-DA83-4171-A36B-C3B8E82E6738}" type="presParOf" srcId="{946CD2F5-3C9E-4D2E-94A2-0332D521A947}" destId="{E09A1F92-7E0B-417E-8F66-0DFDF654D337}" srcOrd="1" destOrd="0" presId="urn:microsoft.com/office/officeart/2008/layout/LinedList"/>
    <dgm:cxn modelId="{3EDD25C7-D2A6-4872-8631-04D845080D46}" type="presParOf" srcId="{946CD2F5-3C9E-4D2E-94A2-0332D521A947}" destId="{DC58DC3B-02A2-4184-A63D-E0327559C67A}" srcOrd="2" destOrd="0" presId="urn:microsoft.com/office/officeart/2008/layout/LinedList"/>
    <dgm:cxn modelId="{BAB7E089-7AD2-4A6D-828F-FBC6D205E9C3}" type="presParOf" srcId="{B9F10FE5-5BEF-4423-AF45-74CDD8BDCA0F}" destId="{F711A52E-21D7-40F3-8A3F-AF01CDF5796C}" srcOrd="8" destOrd="0" presId="urn:microsoft.com/office/officeart/2008/layout/LinedList"/>
    <dgm:cxn modelId="{FF094D64-F9AE-4124-91F9-C3C0C87C51BD}" type="presParOf" srcId="{B9F10FE5-5BEF-4423-AF45-74CDD8BDCA0F}" destId="{F528788D-43AE-4DF5-B28C-432D7116A296}" srcOrd="9" destOrd="0" presId="urn:microsoft.com/office/officeart/2008/layout/LinedList"/>
    <dgm:cxn modelId="{66551930-E0F0-4732-8BBA-93EB1FEF2405}" type="presParOf" srcId="{B9F10FE5-5BEF-4423-AF45-74CDD8BDCA0F}" destId="{915B9B70-AF4D-46C3-BE18-0664AB0D0B1B}" srcOrd="10" destOrd="0" presId="urn:microsoft.com/office/officeart/2008/layout/LinedList"/>
    <dgm:cxn modelId="{CBC76859-B35F-4779-A7AC-5FA3E7AA776B}" type="presParOf" srcId="{915B9B70-AF4D-46C3-BE18-0664AB0D0B1B}" destId="{47D3FF8E-E9B0-40C6-8FCA-9C2ED7BBA60A}" srcOrd="0" destOrd="0" presId="urn:microsoft.com/office/officeart/2008/layout/LinedList"/>
    <dgm:cxn modelId="{61751544-058A-46C5-8076-6B0739C00A55}" type="presParOf" srcId="{915B9B70-AF4D-46C3-BE18-0664AB0D0B1B}" destId="{EBA56252-98E8-4D6D-B5A3-BAF4ED10F666}" srcOrd="1" destOrd="0" presId="urn:microsoft.com/office/officeart/2008/layout/LinedList"/>
    <dgm:cxn modelId="{686531E2-81D7-45F3-BD1B-471F5C29DA26}" type="presParOf" srcId="{915B9B70-AF4D-46C3-BE18-0664AB0D0B1B}" destId="{FC78C197-6325-4624-98F6-CBD8C242FF46}" srcOrd="2" destOrd="0" presId="urn:microsoft.com/office/officeart/2008/layout/LinedList"/>
    <dgm:cxn modelId="{B911F3CB-7E47-43BB-9ACB-0EAC23CC5EB8}" type="presParOf" srcId="{B9F10FE5-5BEF-4423-AF45-74CDD8BDCA0F}" destId="{B68FDD54-EC51-4277-958C-56F47D30657E}" srcOrd="11" destOrd="0" presId="urn:microsoft.com/office/officeart/2008/layout/LinedList"/>
    <dgm:cxn modelId="{75373A6F-1F14-4BD5-9239-FCE6C9004D52}" type="presParOf" srcId="{B9F10FE5-5BEF-4423-AF45-74CDD8BDCA0F}" destId="{7E90D989-F9D4-49A3-B771-54D83E98B814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3518E9-94B6-484C-95B8-325B4DF4965E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F5269DEE-584A-4DB3-8AF7-C875549B4094}">
      <dgm:prSet phldrT="[Texto]"/>
      <dgm:spPr/>
      <dgm:t>
        <a:bodyPr/>
        <a:lstStyle/>
        <a:p>
          <a:r>
            <a:rPr lang="es-CR" dirty="0"/>
            <a:t>Alternativa al certificado de producto para iluminación</a:t>
          </a:r>
        </a:p>
      </dgm:t>
    </dgm:pt>
    <dgm:pt modelId="{F68D467B-08E5-4C68-BA2C-71C6166DEF09}" type="parTrans" cxnId="{595781BB-DF07-4925-9821-7CDBCB17C948}">
      <dgm:prSet/>
      <dgm:spPr/>
      <dgm:t>
        <a:bodyPr/>
        <a:lstStyle/>
        <a:p>
          <a:endParaRPr lang="es-CR"/>
        </a:p>
      </dgm:t>
    </dgm:pt>
    <dgm:pt modelId="{97884A8C-A236-4B27-95E7-2996B2225F6A}" type="sibTrans" cxnId="{595781BB-DF07-4925-9821-7CDBCB17C948}">
      <dgm:prSet/>
      <dgm:spPr/>
      <dgm:t>
        <a:bodyPr/>
        <a:lstStyle/>
        <a:p>
          <a:endParaRPr lang="es-CR"/>
        </a:p>
      </dgm:t>
    </dgm:pt>
    <dgm:pt modelId="{A30A290D-06A6-4895-A11F-B5F20649AE6F}">
      <dgm:prSet phldrT="[Texto]"/>
      <dgm:spPr/>
      <dgm:t>
        <a:bodyPr/>
        <a:lstStyle/>
        <a:p>
          <a:r>
            <a:rPr lang="es-ES" dirty="0"/>
            <a:t>Se podrá admitir un informe de ensayo por parte de un laboratorio acreditado</a:t>
          </a:r>
          <a:endParaRPr lang="es-CR" dirty="0"/>
        </a:p>
      </dgm:t>
    </dgm:pt>
    <dgm:pt modelId="{31755AF7-8B18-41FA-AF27-5A1C17F12C52}" type="parTrans" cxnId="{77A2D899-CFA2-4C7E-966E-E3867CC00BA8}">
      <dgm:prSet/>
      <dgm:spPr/>
      <dgm:t>
        <a:bodyPr/>
        <a:lstStyle/>
        <a:p>
          <a:endParaRPr lang="es-CR"/>
        </a:p>
      </dgm:t>
    </dgm:pt>
    <dgm:pt modelId="{84076947-29F9-40A1-A910-9576D2CE074C}" type="sibTrans" cxnId="{77A2D899-CFA2-4C7E-966E-E3867CC00BA8}">
      <dgm:prSet/>
      <dgm:spPr/>
      <dgm:t>
        <a:bodyPr/>
        <a:lstStyle/>
        <a:p>
          <a:endParaRPr lang="es-CR"/>
        </a:p>
      </dgm:t>
    </dgm:pt>
    <dgm:pt modelId="{C538911D-BD6A-4422-A060-84D23D41AA48}" type="pres">
      <dgm:prSet presAssocID="{5C3518E9-94B6-484C-95B8-325B4DF4965E}" presName="diagram" presStyleCnt="0">
        <dgm:presLayoutVars>
          <dgm:dir/>
          <dgm:resizeHandles val="exact"/>
        </dgm:presLayoutVars>
      </dgm:prSet>
      <dgm:spPr/>
    </dgm:pt>
    <dgm:pt modelId="{AE7EAA74-BF59-4D52-A1CA-161ED4D8A87C}" type="pres">
      <dgm:prSet presAssocID="{F5269DEE-584A-4DB3-8AF7-C875549B4094}" presName="arrow" presStyleLbl="node1" presStyleIdx="0" presStyleCnt="2">
        <dgm:presLayoutVars>
          <dgm:bulletEnabled val="1"/>
        </dgm:presLayoutVars>
      </dgm:prSet>
      <dgm:spPr/>
    </dgm:pt>
    <dgm:pt modelId="{3906F6C0-D588-453B-8A11-95287736525E}" type="pres">
      <dgm:prSet presAssocID="{A30A290D-06A6-4895-A11F-B5F20649AE6F}" presName="arrow" presStyleLbl="node1" presStyleIdx="1" presStyleCnt="2">
        <dgm:presLayoutVars>
          <dgm:bulletEnabled val="1"/>
        </dgm:presLayoutVars>
      </dgm:prSet>
      <dgm:spPr/>
    </dgm:pt>
  </dgm:ptLst>
  <dgm:cxnLst>
    <dgm:cxn modelId="{0E86DD18-E0C0-4760-86C0-A252641613FF}" type="presOf" srcId="{5C3518E9-94B6-484C-95B8-325B4DF4965E}" destId="{C538911D-BD6A-4422-A060-84D23D41AA48}" srcOrd="0" destOrd="0" presId="urn:microsoft.com/office/officeart/2005/8/layout/arrow5"/>
    <dgm:cxn modelId="{DC4D8D32-B10F-4106-BD4D-39AC8A50CB4C}" type="presOf" srcId="{F5269DEE-584A-4DB3-8AF7-C875549B4094}" destId="{AE7EAA74-BF59-4D52-A1CA-161ED4D8A87C}" srcOrd="0" destOrd="0" presId="urn:microsoft.com/office/officeart/2005/8/layout/arrow5"/>
    <dgm:cxn modelId="{CCD6E44F-5E21-47FC-8D67-B33AE852D94F}" type="presOf" srcId="{A30A290D-06A6-4895-A11F-B5F20649AE6F}" destId="{3906F6C0-D588-453B-8A11-95287736525E}" srcOrd="0" destOrd="0" presId="urn:microsoft.com/office/officeart/2005/8/layout/arrow5"/>
    <dgm:cxn modelId="{77A2D899-CFA2-4C7E-966E-E3867CC00BA8}" srcId="{5C3518E9-94B6-484C-95B8-325B4DF4965E}" destId="{A30A290D-06A6-4895-A11F-B5F20649AE6F}" srcOrd="1" destOrd="0" parTransId="{31755AF7-8B18-41FA-AF27-5A1C17F12C52}" sibTransId="{84076947-29F9-40A1-A910-9576D2CE074C}"/>
    <dgm:cxn modelId="{595781BB-DF07-4925-9821-7CDBCB17C948}" srcId="{5C3518E9-94B6-484C-95B8-325B4DF4965E}" destId="{F5269DEE-584A-4DB3-8AF7-C875549B4094}" srcOrd="0" destOrd="0" parTransId="{F68D467B-08E5-4C68-BA2C-71C6166DEF09}" sibTransId="{97884A8C-A236-4B27-95E7-2996B2225F6A}"/>
    <dgm:cxn modelId="{FC4465A6-C4F2-4F85-9D8D-301B82EA2D36}" type="presParOf" srcId="{C538911D-BD6A-4422-A060-84D23D41AA48}" destId="{AE7EAA74-BF59-4D52-A1CA-161ED4D8A87C}" srcOrd="0" destOrd="0" presId="urn:microsoft.com/office/officeart/2005/8/layout/arrow5"/>
    <dgm:cxn modelId="{D49AC996-70C2-40EC-AEE7-B8F67BB2D320}" type="presParOf" srcId="{C538911D-BD6A-4422-A060-84D23D41AA48}" destId="{3906F6C0-D588-453B-8A11-95287736525E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65FF5B-A89D-486B-88A6-23DC90749F4F}" type="doc">
      <dgm:prSet loTypeId="urn:microsoft.com/office/officeart/2005/8/layout/vList2" loCatId="list" qsTypeId="urn:microsoft.com/office/officeart/2005/8/quickstyle/3d1" qsCatId="3D" csTypeId="urn:microsoft.com/office/officeart/2005/8/colors/accent1_4" csCatId="accent1" phldr="1"/>
      <dgm:spPr/>
      <dgm:t>
        <a:bodyPr/>
        <a:lstStyle/>
        <a:p>
          <a:endParaRPr lang="es-CR"/>
        </a:p>
      </dgm:t>
    </dgm:pt>
    <dgm:pt modelId="{EF0C6718-6937-409A-8AF3-BE787718C3B1}">
      <dgm:prSet custT="1"/>
      <dgm:spPr/>
      <dgm:t>
        <a:bodyPr/>
        <a:lstStyle/>
        <a:p>
          <a:pPr algn="ctr" rtl="0"/>
          <a:r>
            <a:rPr lang="es-CR" sz="2400" b="1" dirty="0"/>
            <a:t>Ley para la Gestión Integral de Residuos, N° 8839</a:t>
          </a:r>
          <a:endParaRPr lang="es-CR" sz="2400" dirty="0"/>
        </a:p>
      </dgm:t>
    </dgm:pt>
    <dgm:pt modelId="{3E032D30-50A8-40E4-9F05-A21D46E503DE}" type="parTrans" cxnId="{6D5E7CBB-9E41-445F-BACD-FFDC82E0EB3D}">
      <dgm:prSet/>
      <dgm:spPr/>
      <dgm:t>
        <a:bodyPr/>
        <a:lstStyle/>
        <a:p>
          <a:pPr algn="ctr"/>
          <a:endParaRPr lang="es-CR" sz="2400"/>
        </a:p>
      </dgm:t>
    </dgm:pt>
    <dgm:pt modelId="{7BA7D517-5979-442C-94F4-51B42D0148D7}" type="sibTrans" cxnId="{6D5E7CBB-9E41-445F-BACD-FFDC82E0EB3D}">
      <dgm:prSet/>
      <dgm:spPr/>
      <dgm:t>
        <a:bodyPr/>
        <a:lstStyle/>
        <a:p>
          <a:pPr algn="ctr"/>
          <a:endParaRPr lang="es-CR" sz="2400"/>
        </a:p>
      </dgm:t>
    </dgm:pt>
    <dgm:pt modelId="{07527472-07B4-4652-8342-AE8B1B411A80}" type="pres">
      <dgm:prSet presAssocID="{1A65FF5B-A89D-486B-88A6-23DC90749F4F}" presName="linear" presStyleCnt="0">
        <dgm:presLayoutVars>
          <dgm:animLvl val="lvl"/>
          <dgm:resizeHandles val="exact"/>
        </dgm:presLayoutVars>
      </dgm:prSet>
      <dgm:spPr/>
    </dgm:pt>
    <dgm:pt modelId="{871A8F27-BF58-4274-8140-762E0AB08986}" type="pres">
      <dgm:prSet presAssocID="{EF0C6718-6937-409A-8AF3-BE787718C3B1}" presName="parentText" presStyleLbl="node1" presStyleIdx="0" presStyleCnt="1" custScaleY="158223" custLinFactY="8250" custLinFactNeighborX="10626" custLinFactNeighborY="100000">
        <dgm:presLayoutVars>
          <dgm:chMax val="0"/>
          <dgm:bulletEnabled val="1"/>
        </dgm:presLayoutVars>
      </dgm:prSet>
      <dgm:spPr/>
    </dgm:pt>
  </dgm:ptLst>
  <dgm:cxnLst>
    <dgm:cxn modelId="{F3125123-20E4-4447-BCFE-A200F154247F}" type="presOf" srcId="{1A65FF5B-A89D-486B-88A6-23DC90749F4F}" destId="{07527472-07B4-4652-8342-AE8B1B411A80}" srcOrd="0" destOrd="0" presId="urn:microsoft.com/office/officeart/2005/8/layout/vList2"/>
    <dgm:cxn modelId="{6D5E7CBB-9E41-445F-BACD-FFDC82E0EB3D}" srcId="{1A65FF5B-A89D-486B-88A6-23DC90749F4F}" destId="{EF0C6718-6937-409A-8AF3-BE787718C3B1}" srcOrd="0" destOrd="0" parTransId="{3E032D30-50A8-40E4-9F05-A21D46E503DE}" sibTransId="{7BA7D517-5979-442C-94F4-51B42D0148D7}"/>
    <dgm:cxn modelId="{AE9E1EBC-9BC6-47A7-B152-23B5DF9EC057}" type="presOf" srcId="{EF0C6718-6937-409A-8AF3-BE787718C3B1}" destId="{871A8F27-BF58-4274-8140-762E0AB08986}" srcOrd="0" destOrd="0" presId="urn:microsoft.com/office/officeart/2005/8/layout/vList2"/>
    <dgm:cxn modelId="{859D3461-2667-44D5-B090-E7043AD570A9}" type="presParOf" srcId="{07527472-07B4-4652-8342-AE8B1B411A80}" destId="{871A8F27-BF58-4274-8140-762E0AB089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C32138E-4D64-4323-9E0C-546C1827F0E4}" type="doc">
      <dgm:prSet loTypeId="urn:microsoft.com/office/officeart/2005/8/layout/vList2" loCatId="list" qsTypeId="urn:microsoft.com/office/officeart/2005/8/quickstyle/3d1" qsCatId="3D" csTypeId="urn:microsoft.com/office/officeart/2005/8/colors/accent1_5" csCatId="accent1" phldr="1"/>
      <dgm:spPr/>
      <dgm:t>
        <a:bodyPr/>
        <a:lstStyle/>
        <a:p>
          <a:endParaRPr lang="es-CR"/>
        </a:p>
      </dgm:t>
    </dgm:pt>
    <dgm:pt modelId="{6F2BF987-E3DB-4791-8CEA-E810DE373E86}">
      <dgm:prSet/>
      <dgm:spPr/>
      <dgm:t>
        <a:bodyPr/>
        <a:lstStyle/>
        <a:p>
          <a:pPr algn="just" rtl="0"/>
          <a:r>
            <a:rPr lang="es-CR" b="1" u="sng" dirty="0"/>
            <a:t>“Autorizase</a:t>
          </a:r>
          <a:r>
            <a:rPr lang="es-CR" b="1" u="none" dirty="0"/>
            <a:t> </a:t>
          </a:r>
          <a:r>
            <a:rPr lang="es-CR" dirty="0"/>
            <a:t>a las instituciones de la Administración Pública, empresas públicas y municipalidades para que </a:t>
          </a:r>
          <a:r>
            <a:rPr lang="es-CR" u="sng" dirty="0"/>
            <a:t>promuevan la compra y la utilización de materiales reutilizables, reciclables, biodegradables y valorizables</a:t>
          </a:r>
          <a:r>
            <a:rPr lang="es-CR" dirty="0"/>
            <a:t>(…).</a:t>
          </a:r>
        </a:p>
      </dgm:t>
    </dgm:pt>
    <dgm:pt modelId="{700C30A9-86CF-4939-AA52-EB4581ECFCDC}" type="parTrans" cxnId="{F489932A-0868-419E-838B-27A39DB271BB}">
      <dgm:prSet/>
      <dgm:spPr/>
      <dgm:t>
        <a:bodyPr/>
        <a:lstStyle/>
        <a:p>
          <a:endParaRPr lang="es-CR"/>
        </a:p>
      </dgm:t>
    </dgm:pt>
    <dgm:pt modelId="{D9059992-D61B-45CC-9D0E-5FCCE1D9DD60}" type="sibTrans" cxnId="{F489932A-0868-419E-838B-27A39DB271BB}">
      <dgm:prSet/>
      <dgm:spPr/>
      <dgm:t>
        <a:bodyPr/>
        <a:lstStyle/>
        <a:p>
          <a:endParaRPr lang="es-CR"/>
        </a:p>
      </dgm:t>
    </dgm:pt>
    <dgm:pt modelId="{CAB21851-15A6-4713-8B7A-27EBD5F71610}">
      <dgm:prSet/>
      <dgm:spPr/>
      <dgm:t>
        <a:bodyPr/>
        <a:lstStyle/>
        <a:p>
          <a:pPr algn="just" rtl="0"/>
          <a:endParaRPr lang="es-CR" dirty="0"/>
        </a:p>
      </dgm:t>
    </dgm:pt>
    <dgm:pt modelId="{FCB61115-4F7B-411E-A3D9-BFCB621D5415}" type="parTrans" cxnId="{822465AE-B763-4212-BE53-290401A6A55A}">
      <dgm:prSet/>
      <dgm:spPr/>
      <dgm:t>
        <a:bodyPr/>
        <a:lstStyle/>
        <a:p>
          <a:endParaRPr lang="es-ES"/>
        </a:p>
      </dgm:t>
    </dgm:pt>
    <dgm:pt modelId="{435FDE3D-45A7-4957-BA5F-80E82B06BCA3}" type="sibTrans" cxnId="{822465AE-B763-4212-BE53-290401A6A55A}">
      <dgm:prSet/>
      <dgm:spPr/>
      <dgm:t>
        <a:bodyPr/>
        <a:lstStyle/>
        <a:p>
          <a:endParaRPr lang="es-ES"/>
        </a:p>
      </dgm:t>
    </dgm:pt>
    <dgm:pt modelId="{F9F7110A-2910-47F2-8D93-BD4346A5A3A2}">
      <dgm:prSet/>
      <dgm:spPr/>
      <dgm:t>
        <a:bodyPr/>
        <a:lstStyle/>
        <a:p>
          <a:pPr algn="just"/>
          <a:r>
            <a:rPr lang="es-CR" u="sng" dirty="0"/>
            <a:t>(…) deberán dar un veinte por ciento (20%) adicional a los oferentes que, en igualdad de condiciones</a:t>
          </a:r>
          <a:r>
            <a:rPr lang="es-CR" dirty="0"/>
            <a:t>, demuestren que los productos ofrecidos </a:t>
          </a:r>
          <a:r>
            <a:rPr lang="es-CR" u="sng" dirty="0"/>
            <a:t>incorporan criterios de la gestión integral de residuos</a:t>
          </a:r>
          <a:r>
            <a:rPr lang="es-CR" dirty="0"/>
            <a:t>, así como la gestión del residuo una vez terminada su vida útil (…).</a:t>
          </a:r>
        </a:p>
      </dgm:t>
    </dgm:pt>
    <dgm:pt modelId="{2977AA7E-772C-4257-B785-A84A2B80E1E5}" type="parTrans" cxnId="{4B9F485B-B51F-4A5F-955E-647B2FA835AC}">
      <dgm:prSet/>
      <dgm:spPr/>
      <dgm:t>
        <a:bodyPr/>
        <a:lstStyle/>
        <a:p>
          <a:endParaRPr lang="es-ES"/>
        </a:p>
      </dgm:t>
    </dgm:pt>
    <dgm:pt modelId="{CD7C478E-C8CA-4C7F-9507-B90416446BA0}" type="sibTrans" cxnId="{4B9F485B-B51F-4A5F-955E-647B2FA835AC}">
      <dgm:prSet/>
      <dgm:spPr/>
      <dgm:t>
        <a:bodyPr/>
        <a:lstStyle/>
        <a:p>
          <a:endParaRPr lang="es-ES"/>
        </a:p>
      </dgm:t>
    </dgm:pt>
    <dgm:pt modelId="{2D20BF9B-92FF-49E2-87EF-4CFC5B12E0D4}">
      <dgm:prSet/>
      <dgm:spPr/>
      <dgm:t>
        <a:bodyPr/>
        <a:lstStyle/>
        <a:p>
          <a:pPr algn="just" rtl="0"/>
          <a:endParaRPr lang="es-CR" dirty="0"/>
        </a:p>
      </dgm:t>
    </dgm:pt>
    <dgm:pt modelId="{FD2421B1-F0C4-4569-825F-882753EF2DEA}" type="parTrans" cxnId="{A5AF4212-3934-43BD-A799-649CF9EA776A}">
      <dgm:prSet/>
      <dgm:spPr/>
      <dgm:t>
        <a:bodyPr/>
        <a:lstStyle/>
        <a:p>
          <a:endParaRPr lang="es-ES"/>
        </a:p>
      </dgm:t>
    </dgm:pt>
    <dgm:pt modelId="{D897DB00-F168-4743-808F-4BF1A56EE155}" type="sibTrans" cxnId="{A5AF4212-3934-43BD-A799-649CF9EA776A}">
      <dgm:prSet/>
      <dgm:spPr/>
      <dgm:t>
        <a:bodyPr/>
        <a:lstStyle/>
        <a:p>
          <a:endParaRPr lang="es-ES"/>
        </a:p>
      </dgm:t>
    </dgm:pt>
    <dgm:pt modelId="{5D6D8263-655B-4539-874E-8B1A500BF7C0}">
      <dgm:prSet/>
      <dgm:spPr/>
      <dgm:t>
        <a:bodyPr/>
        <a:lstStyle/>
        <a:p>
          <a:pPr algn="just" rtl="0"/>
          <a:endParaRPr lang="es-CR" dirty="0"/>
        </a:p>
      </dgm:t>
    </dgm:pt>
    <dgm:pt modelId="{C49F87A6-5129-430C-A27E-6C3F9FDC0C64}" type="parTrans" cxnId="{64D1832B-9BCB-430B-AE8B-A76747E35D20}">
      <dgm:prSet/>
      <dgm:spPr/>
      <dgm:t>
        <a:bodyPr/>
        <a:lstStyle/>
        <a:p>
          <a:endParaRPr lang="es-ES"/>
        </a:p>
      </dgm:t>
    </dgm:pt>
    <dgm:pt modelId="{531564E4-6582-4836-A0B4-CD2B70069DF6}" type="sibTrans" cxnId="{64D1832B-9BCB-430B-AE8B-A76747E35D20}">
      <dgm:prSet/>
      <dgm:spPr/>
      <dgm:t>
        <a:bodyPr/>
        <a:lstStyle/>
        <a:p>
          <a:endParaRPr lang="es-ES"/>
        </a:p>
      </dgm:t>
    </dgm:pt>
    <dgm:pt modelId="{5F75DA60-CE87-4045-B202-A7AA38D0BFFA}">
      <dgm:prSet/>
      <dgm:spPr/>
      <dgm:t>
        <a:bodyPr/>
        <a:lstStyle/>
        <a:p>
          <a:pPr rtl="0"/>
          <a:r>
            <a:rPr lang="es-CR" dirty="0"/>
            <a:t>ARTÍCULO 29.-  Compras del Estado</a:t>
          </a:r>
        </a:p>
      </dgm:t>
    </dgm:pt>
    <dgm:pt modelId="{CEBC87F7-795C-4814-A55B-61C9C2E534BC}" type="sibTrans" cxnId="{0FDCBFA5-ED82-45A4-B7FA-5DAC5C3E477E}">
      <dgm:prSet/>
      <dgm:spPr/>
      <dgm:t>
        <a:bodyPr/>
        <a:lstStyle/>
        <a:p>
          <a:endParaRPr lang="es-CR"/>
        </a:p>
      </dgm:t>
    </dgm:pt>
    <dgm:pt modelId="{AB0C4DDE-5E92-48C2-81A2-6FDD7CFB5D55}" type="parTrans" cxnId="{0FDCBFA5-ED82-45A4-B7FA-5DAC5C3E477E}">
      <dgm:prSet/>
      <dgm:spPr/>
      <dgm:t>
        <a:bodyPr/>
        <a:lstStyle/>
        <a:p>
          <a:endParaRPr lang="es-CR"/>
        </a:p>
      </dgm:t>
    </dgm:pt>
    <dgm:pt modelId="{3913CBA9-70A0-4FFF-AFA1-F82DE250452B}" type="pres">
      <dgm:prSet presAssocID="{7C32138E-4D64-4323-9E0C-546C1827F0E4}" presName="linear" presStyleCnt="0">
        <dgm:presLayoutVars>
          <dgm:animLvl val="lvl"/>
          <dgm:resizeHandles val="exact"/>
        </dgm:presLayoutVars>
      </dgm:prSet>
      <dgm:spPr/>
    </dgm:pt>
    <dgm:pt modelId="{3B1121B9-7703-41BE-A2F4-886AE87EC95A}" type="pres">
      <dgm:prSet presAssocID="{5F75DA60-CE87-4045-B202-A7AA38D0BFF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AD49B66F-397A-4B06-B2D2-93C3CDEC24ED}" type="pres">
      <dgm:prSet presAssocID="{5F75DA60-CE87-4045-B202-A7AA38D0BFFA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B7077F0C-A627-4E09-9D66-E6EF197D35E8}" type="presOf" srcId="{5F75DA60-CE87-4045-B202-A7AA38D0BFFA}" destId="{3B1121B9-7703-41BE-A2F4-886AE87EC95A}" srcOrd="0" destOrd="0" presId="urn:microsoft.com/office/officeart/2005/8/layout/vList2"/>
    <dgm:cxn modelId="{A5AF4212-3934-43BD-A799-649CF9EA776A}" srcId="{5F75DA60-CE87-4045-B202-A7AA38D0BFFA}" destId="{2D20BF9B-92FF-49E2-87EF-4CFC5B12E0D4}" srcOrd="2" destOrd="0" parTransId="{FD2421B1-F0C4-4569-825F-882753EF2DEA}" sibTransId="{D897DB00-F168-4743-808F-4BF1A56EE155}"/>
    <dgm:cxn modelId="{1210781C-E1BE-4C91-B5CF-5D433F6C4599}" type="presOf" srcId="{CAB21851-15A6-4713-8B7A-27EBD5F71610}" destId="{AD49B66F-397A-4B06-B2D2-93C3CDEC24ED}" srcOrd="0" destOrd="4" presId="urn:microsoft.com/office/officeart/2005/8/layout/vList2"/>
    <dgm:cxn modelId="{F489932A-0868-419E-838B-27A39DB271BB}" srcId="{5F75DA60-CE87-4045-B202-A7AA38D0BFFA}" destId="{6F2BF987-E3DB-4791-8CEA-E810DE373E86}" srcOrd="1" destOrd="0" parTransId="{700C30A9-86CF-4939-AA52-EB4581ECFCDC}" sibTransId="{D9059992-D61B-45CC-9D0E-5FCCE1D9DD60}"/>
    <dgm:cxn modelId="{64D1832B-9BCB-430B-AE8B-A76747E35D20}" srcId="{5F75DA60-CE87-4045-B202-A7AA38D0BFFA}" destId="{5D6D8263-655B-4539-874E-8B1A500BF7C0}" srcOrd="0" destOrd="0" parTransId="{C49F87A6-5129-430C-A27E-6C3F9FDC0C64}" sibTransId="{531564E4-6582-4836-A0B4-CD2B70069DF6}"/>
    <dgm:cxn modelId="{4B9F485B-B51F-4A5F-955E-647B2FA835AC}" srcId="{5F75DA60-CE87-4045-B202-A7AA38D0BFFA}" destId="{F9F7110A-2910-47F2-8D93-BD4346A5A3A2}" srcOrd="3" destOrd="0" parTransId="{2977AA7E-772C-4257-B785-A84A2B80E1E5}" sibTransId="{CD7C478E-C8CA-4C7F-9507-B90416446BA0}"/>
    <dgm:cxn modelId="{D05E6271-A67B-4743-9338-CF0A1E9C43F4}" type="presOf" srcId="{7C32138E-4D64-4323-9E0C-546C1827F0E4}" destId="{3913CBA9-70A0-4FFF-AFA1-F82DE250452B}" srcOrd="0" destOrd="0" presId="urn:microsoft.com/office/officeart/2005/8/layout/vList2"/>
    <dgm:cxn modelId="{3D46278C-8813-4B0D-869A-A759635B4A4E}" type="presOf" srcId="{5D6D8263-655B-4539-874E-8B1A500BF7C0}" destId="{AD49B66F-397A-4B06-B2D2-93C3CDEC24ED}" srcOrd="0" destOrd="0" presId="urn:microsoft.com/office/officeart/2005/8/layout/vList2"/>
    <dgm:cxn modelId="{0FDCBFA5-ED82-45A4-B7FA-5DAC5C3E477E}" srcId="{7C32138E-4D64-4323-9E0C-546C1827F0E4}" destId="{5F75DA60-CE87-4045-B202-A7AA38D0BFFA}" srcOrd="0" destOrd="0" parTransId="{AB0C4DDE-5E92-48C2-81A2-6FDD7CFB5D55}" sibTransId="{CEBC87F7-795C-4814-A55B-61C9C2E534BC}"/>
    <dgm:cxn modelId="{822465AE-B763-4212-BE53-290401A6A55A}" srcId="{5F75DA60-CE87-4045-B202-A7AA38D0BFFA}" destId="{CAB21851-15A6-4713-8B7A-27EBD5F71610}" srcOrd="4" destOrd="0" parTransId="{FCB61115-4F7B-411E-A3D9-BFCB621D5415}" sibTransId="{435FDE3D-45A7-4957-BA5F-80E82B06BCA3}"/>
    <dgm:cxn modelId="{1524CBB7-CEA2-4C43-811F-F364AD9FAFA9}" type="presOf" srcId="{6F2BF987-E3DB-4791-8CEA-E810DE373E86}" destId="{AD49B66F-397A-4B06-B2D2-93C3CDEC24ED}" srcOrd="0" destOrd="1" presId="urn:microsoft.com/office/officeart/2005/8/layout/vList2"/>
    <dgm:cxn modelId="{8E4C28CE-F1E3-48FD-A478-2C5EF51F5377}" type="presOf" srcId="{F9F7110A-2910-47F2-8D93-BD4346A5A3A2}" destId="{AD49B66F-397A-4B06-B2D2-93C3CDEC24ED}" srcOrd="0" destOrd="3" presId="urn:microsoft.com/office/officeart/2005/8/layout/vList2"/>
    <dgm:cxn modelId="{AB212AF7-1960-476E-88A7-18D27888CCB6}" type="presOf" srcId="{2D20BF9B-92FF-49E2-87EF-4CFC5B12E0D4}" destId="{AD49B66F-397A-4B06-B2D2-93C3CDEC24ED}" srcOrd="0" destOrd="2" presId="urn:microsoft.com/office/officeart/2005/8/layout/vList2"/>
    <dgm:cxn modelId="{18581255-E32D-45C3-AD51-CD3632A61827}" type="presParOf" srcId="{3913CBA9-70A0-4FFF-AFA1-F82DE250452B}" destId="{3B1121B9-7703-41BE-A2F4-886AE87EC95A}" srcOrd="0" destOrd="0" presId="urn:microsoft.com/office/officeart/2005/8/layout/vList2"/>
    <dgm:cxn modelId="{7BD87E8E-39B7-4821-926D-5908274F2DD6}" type="presParOf" srcId="{3913CBA9-70A0-4FFF-AFA1-F82DE250452B}" destId="{AD49B66F-397A-4B06-B2D2-93C3CDEC24ED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AEFAE9-5781-4ECC-A191-ADB79F31C275}" type="doc">
      <dgm:prSet loTypeId="urn:microsoft.com/office/officeart/2005/8/layout/default#4" loCatId="list" qsTypeId="urn:microsoft.com/office/officeart/2005/8/quickstyle/simple3" qsCatId="simple" csTypeId="urn:microsoft.com/office/officeart/2005/8/colors/accent1_1" csCatId="accent1" phldr="1"/>
      <dgm:spPr/>
      <dgm:t>
        <a:bodyPr/>
        <a:lstStyle/>
        <a:p>
          <a:endParaRPr lang="es-CR"/>
        </a:p>
      </dgm:t>
    </dgm:pt>
    <dgm:pt modelId="{999A4992-9A82-4AB3-9256-1141097DC321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agua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8200C328-211F-42F7-AED8-F1712355B72F}" type="parTrans" cxnId="{9C523E2C-EC8D-483B-AD0E-5D902CA830A5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BF7C2DB6-35C1-49CF-8B7F-BEFD5D90F16F}" type="sibTrans" cxnId="{9C523E2C-EC8D-483B-AD0E-5D902CA830A5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F376D4B3-B32A-4A1D-A640-277397B5A19C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>
        <a:solidFill>
          <a:schemeClr val="accent1">
            <a:alpha val="31000"/>
          </a:schemeClr>
        </a:solidFill>
      </dgm:spPr>
      <dgm:t>
        <a:bodyPr/>
        <a:lstStyle/>
        <a:p>
          <a:r>
            <a:rPr lang="es-MX" sz="1050" b="1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electricidad</a:t>
          </a:r>
          <a:endParaRPr lang="es-CR" sz="1050" b="1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5B4815E5-1A33-436B-893C-1C7B9ADD8575}" type="parTrans" cxnId="{ACD2625D-E753-4716-A7F5-BCFF810AECC8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197E7225-4F61-4CEB-A5FC-5CB6199B44DE}" type="sibTrans" cxnId="{ACD2625D-E753-4716-A7F5-BCFF810AECC8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AA503EFD-E367-4F71-AB76-0B39BF772C51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combustibles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08A4F68A-3E2D-48FC-832A-8C7C0C437FA0}" type="parTrans" cxnId="{98E94FD4-10EC-4009-83CA-89912F9A9250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32C54799-099F-4E3D-B4A4-397D9323A3C6}" type="sibTrans" cxnId="{98E94FD4-10EC-4009-83CA-89912F9A9250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8255C23A-4DDC-4E47-B346-A427CE937441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residuos sólidos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EE17F295-EDEE-4F1E-BA96-9245AB283CBB}" type="parTrans" cxnId="{168E680D-7ACE-43D0-B70C-5F5B9E7305A1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49938355-F097-4EB1-B8AF-AF2FC3119243}" type="sibTrans" cxnId="{168E680D-7ACE-43D0-B70C-5F5B9E7305A1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1CC3C45D-97C2-44D1-AF64-5CF68CDF391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papel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DB8520B2-3FBA-483E-BF5D-8A478925FA4B}" type="parTrans" cxnId="{1E54681B-4448-4CEE-BCD2-A446C619B9F2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6E7AD25B-8492-481E-B90F-A6F37E3C03F5}" type="sibTrans" cxnId="{1E54681B-4448-4CEE-BCD2-A446C619B9F2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15DBE2D6-3554-4907-9C4D-84A132512328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aguas residuales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595C7852-E987-48B5-A4EE-01D5F1EA502B}" type="parTrans" cxnId="{BDDD19EF-81DB-457F-A3F2-4AFD94C47126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014A9B12-0B3A-4909-9ED1-2689F9E2E884}" type="sibTrans" cxnId="{BDDD19EF-81DB-457F-A3F2-4AFD94C47126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24701BD6-3C1D-4958-9D0B-0992069A363A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emisiones atmosféricas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04373352-17AC-4DB1-87E8-F865B5528ADD}" type="parTrans" cxnId="{FD1EAB82-0F35-459B-8FC5-5E771D7B46FF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7401781B-F3D9-447D-988E-03EB49081159}" type="sibTrans" cxnId="{FD1EAB82-0F35-459B-8FC5-5E771D7B46FF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D3C500B1-465A-477C-AE95-FACDEFF29FCE}">
      <dgm:prSet phldrT="[Texto]" custT="1">
        <dgm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MX" sz="105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Otros aspectos ambientales aplicables</a:t>
          </a:r>
          <a:endParaRPr lang="es-CR" sz="105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DA97B848-6F09-40AF-BCCA-A9780D34FF96}" type="parTrans" cxnId="{0B0D3983-AC43-4A41-9624-37ADA881CFB8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2C8F1B05-1317-4455-95F0-E4202BB9942C}" type="sibTrans" cxnId="{0B0D3983-AC43-4A41-9624-37ADA881CFB8}">
      <dgm:prSet/>
      <dgm:spPr/>
      <dgm:t>
        <a:bodyPr/>
        <a:lstStyle/>
        <a:p>
          <a:endParaRPr lang="es-CR" sz="100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gm:t>
    </dgm:pt>
    <dgm:pt modelId="{D4BEA640-7057-468D-8CD6-74ED748AD1F9}" type="pres">
      <dgm:prSet presAssocID="{63AEFAE9-5781-4ECC-A191-ADB79F31C275}" presName="diagram" presStyleCnt="0">
        <dgm:presLayoutVars>
          <dgm:dir/>
          <dgm:resizeHandles val="exact"/>
        </dgm:presLayoutVars>
      </dgm:prSet>
      <dgm:spPr/>
    </dgm:pt>
    <dgm:pt modelId="{97D61E89-C549-4379-8B8B-7828C767E6E1}" type="pres">
      <dgm:prSet presAssocID="{999A4992-9A82-4AB3-9256-1141097DC321}" presName="node" presStyleLbl="node1" presStyleIdx="0" presStyleCnt="8" custScaleX="65446">
        <dgm:presLayoutVars>
          <dgm:bulletEnabled val="1"/>
        </dgm:presLayoutVars>
      </dgm:prSet>
      <dgm:spPr/>
    </dgm:pt>
    <dgm:pt modelId="{514A1C80-A04F-4FCD-8506-68B84F6824E2}" type="pres">
      <dgm:prSet presAssocID="{BF7C2DB6-35C1-49CF-8B7F-BEFD5D90F16F}" presName="sibTrans" presStyleCnt="0"/>
      <dgm:spPr/>
    </dgm:pt>
    <dgm:pt modelId="{7CF4F5FC-6CF0-419F-9C2F-A83BA313E79D}" type="pres">
      <dgm:prSet presAssocID="{F376D4B3-B32A-4A1D-A640-277397B5A19C}" presName="node" presStyleLbl="node1" presStyleIdx="1" presStyleCnt="8" custScaleX="65446">
        <dgm:presLayoutVars>
          <dgm:bulletEnabled val="1"/>
        </dgm:presLayoutVars>
      </dgm:prSet>
      <dgm:spPr/>
    </dgm:pt>
    <dgm:pt modelId="{B1F181E5-43A0-4B76-845B-AF9EECCE1BEE}" type="pres">
      <dgm:prSet presAssocID="{197E7225-4F61-4CEB-A5FC-5CB6199B44DE}" presName="sibTrans" presStyleCnt="0"/>
      <dgm:spPr/>
    </dgm:pt>
    <dgm:pt modelId="{FBEF37D6-8045-41DB-91A8-045CDD7A5BD9}" type="pres">
      <dgm:prSet presAssocID="{AA503EFD-E367-4F71-AB76-0B39BF772C51}" presName="node" presStyleLbl="node1" presStyleIdx="2" presStyleCnt="8" custScaleX="65446">
        <dgm:presLayoutVars>
          <dgm:bulletEnabled val="1"/>
        </dgm:presLayoutVars>
      </dgm:prSet>
      <dgm:spPr/>
    </dgm:pt>
    <dgm:pt modelId="{DD79A5BA-478C-43BB-A796-C32C962005A3}" type="pres">
      <dgm:prSet presAssocID="{32C54799-099F-4E3D-B4A4-397D9323A3C6}" presName="sibTrans" presStyleCnt="0"/>
      <dgm:spPr/>
    </dgm:pt>
    <dgm:pt modelId="{FE10CEAF-9A68-40AD-8FA7-34E8315A1D7C}" type="pres">
      <dgm:prSet presAssocID="{1CC3C45D-97C2-44D1-AF64-5CF68CDF3918}" presName="node" presStyleLbl="node1" presStyleIdx="3" presStyleCnt="8" custScaleX="65446">
        <dgm:presLayoutVars>
          <dgm:bulletEnabled val="1"/>
        </dgm:presLayoutVars>
      </dgm:prSet>
      <dgm:spPr/>
    </dgm:pt>
    <dgm:pt modelId="{D3260FD9-ABD7-4118-A0E7-A8B7C8AECA1F}" type="pres">
      <dgm:prSet presAssocID="{6E7AD25B-8492-481E-B90F-A6F37E3C03F5}" presName="sibTrans" presStyleCnt="0"/>
      <dgm:spPr/>
    </dgm:pt>
    <dgm:pt modelId="{38380DFF-49D4-40D8-B193-EBA97C08A1C1}" type="pres">
      <dgm:prSet presAssocID="{8255C23A-4DDC-4E47-B346-A427CE937441}" presName="node" presStyleLbl="node1" presStyleIdx="4" presStyleCnt="8" custScaleX="65446">
        <dgm:presLayoutVars>
          <dgm:bulletEnabled val="1"/>
        </dgm:presLayoutVars>
      </dgm:prSet>
      <dgm:spPr/>
    </dgm:pt>
    <dgm:pt modelId="{20070DC1-A2D8-4A87-AC76-487A7E7F09D4}" type="pres">
      <dgm:prSet presAssocID="{49938355-F097-4EB1-B8AF-AF2FC3119243}" presName="sibTrans" presStyleCnt="0"/>
      <dgm:spPr/>
    </dgm:pt>
    <dgm:pt modelId="{23E6C22A-7A39-4240-9750-675A7F3DB023}" type="pres">
      <dgm:prSet presAssocID="{15DBE2D6-3554-4907-9C4D-84A132512328}" presName="node" presStyleLbl="node1" presStyleIdx="5" presStyleCnt="8" custScaleX="65446">
        <dgm:presLayoutVars>
          <dgm:bulletEnabled val="1"/>
        </dgm:presLayoutVars>
      </dgm:prSet>
      <dgm:spPr/>
    </dgm:pt>
    <dgm:pt modelId="{AD96396E-2E25-44BA-B574-D5DD21B2A103}" type="pres">
      <dgm:prSet presAssocID="{014A9B12-0B3A-4909-9ED1-2689F9E2E884}" presName="sibTrans" presStyleCnt="0"/>
      <dgm:spPr/>
    </dgm:pt>
    <dgm:pt modelId="{5A1C1445-4AC2-4EB3-BDF9-25167FC93EA1}" type="pres">
      <dgm:prSet presAssocID="{24701BD6-3C1D-4958-9D0B-0992069A363A}" presName="node" presStyleLbl="node1" presStyleIdx="6" presStyleCnt="8" custScaleX="65446">
        <dgm:presLayoutVars>
          <dgm:bulletEnabled val="1"/>
        </dgm:presLayoutVars>
      </dgm:prSet>
      <dgm:spPr/>
    </dgm:pt>
    <dgm:pt modelId="{BE17C340-7E5F-4942-B03E-65AD995FB5DA}" type="pres">
      <dgm:prSet presAssocID="{7401781B-F3D9-447D-988E-03EB49081159}" presName="sibTrans" presStyleCnt="0"/>
      <dgm:spPr/>
    </dgm:pt>
    <dgm:pt modelId="{4C17241C-70FA-4BDC-A671-303EE8931050}" type="pres">
      <dgm:prSet presAssocID="{D3C500B1-465A-477C-AE95-FACDEFF29FCE}" presName="node" presStyleLbl="node1" presStyleIdx="7" presStyleCnt="8" custScaleX="65446">
        <dgm:presLayoutVars>
          <dgm:bulletEnabled val="1"/>
        </dgm:presLayoutVars>
      </dgm:prSet>
      <dgm:spPr/>
    </dgm:pt>
  </dgm:ptLst>
  <dgm:cxnLst>
    <dgm:cxn modelId="{168E680D-7ACE-43D0-B70C-5F5B9E7305A1}" srcId="{63AEFAE9-5781-4ECC-A191-ADB79F31C275}" destId="{8255C23A-4DDC-4E47-B346-A427CE937441}" srcOrd="4" destOrd="0" parTransId="{EE17F295-EDEE-4F1E-BA96-9245AB283CBB}" sibTransId="{49938355-F097-4EB1-B8AF-AF2FC3119243}"/>
    <dgm:cxn modelId="{1E54681B-4448-4CEE-BCD2-A446C619B9F2}" srcId="{63AEFAE9-5781-4ECC-A191-ADB79F31C275}" destId="{1CC3C45D-97C2-44D1-AF64-5CF68CDF3918}" srcOrd="3" destOrd="0" parTransId="{DB8520B2-3FBA-483E-BF5D-8A478925FA4B}" sibTransId="{6E7AD25B-8492-481E-B90F-A6F37E3C03F5}"/>
    <dgm:cxn modelId="{0AA6D41D-7AB0-4F85-903A-E63586743934}" type="presOf" srcId="{8255C23A-4DDC-4E47-B346-A427CE937441}" destId="{38380DFF-49D4-40D8-B193-EBA97C08A1C1}" srcOrd="0" destOrd="0" presId="urn:microsoft.com/office/officeart/2005/8/layout/default#4"/>
    <dgm:cxn modelId="{3A1B3520-F242-4E80-B4BA-9B0A1BF6C329}" type="presOf" srcId="{F376D4B3-B32A-4A1D-A640-277397B5A19C}" destId="{7CF4F5FC-6CF0-419F-9C2F-A83BA313E79D}" srcOrd="0" destOrd="0" presId="urn:microsoft.com/office/officeart/2005/8/layout/default#4"/>
    <dgm:cxn modelId="{9C523E2C-EC8D-483B-AD0E-5D902CA830A5}" srcId="{63AEFAE9-5781-4ECC-A191-ADB79F31C275}" destId="{999A4992-9A82-4AB3-9256-1141097DC321}" srcOrd="0" destOrd="0" parTransId="{8200C328-211F-42F7-AED8-F1712355B72F}" sibTransId="{BF7C2DB6-35C1-49CF-8B7F-BEFD5D90F16F}"/>
    <dgm:cxn modelId="{29582A38-A132-4808-878C-9C5F183F1368}" type="presOf" srcId="{15DBE2D6-3554-4907-9C4D-84A132512328}" destId="{23E6C22A-7A39-4240-9750-675A7F3DB023}" srcOrd="0" destOrd="0" presId="urn:microsoft.com/office/officeart/2005/8/layout/default#4"/>
    <dgm:cxn modelId="{ACD2625D-E753-4716-A7F5-BCFF810AECC8}" srcId="{63AEFAE9-5781-4ECC-A191-ADB79F31C275}" destId="{F376D4B3-B32A-4A1D-A640-277397B5A19C}" srcOrd="1" destOrd="0" parTransId="{5B4815E5-1A33-436B-893C-1C7B9ADD8575}" sibTransId="{197E7225-4F61-4CEB-A5FC-5CB6199B44DE}"/>
    <dgm:cxn modelId="{5D8CFE46-871C-4E79-8190-21FB4469E0C5}" type="presOf" srcId="{D3C500B1-465A-477C-AE95-FACDEFF29FCE}" destId="{4C17241C-70FA-4BDC-A671-303EE8931050}" srcOrd="0" destOrd="0" presId="urn:microsoft.com/office/officeart/2005/8/layout/default#4"/>
    <dgm:cxn modelId="{DF61F648-63A0-4754-91B6-5FB7DCD5744D}" type="presOf" srcId="{AA503EFD-E367-4F71-AB76-0B39BF772C51}" destId="{FBEF37D6-8045-41DB-91A8-045CDD7A5BD9}" srcOrd="0" destOrd="0" presId="urn:microsoft.com/office/officeart/2005/8/layout/default#4"/>
    <dgm:cxn modelId="{D9A0EF4B-741A-4E54-B834-F0C76F77F82F}" type="presOf" srcId="{63AEFAE9-5781-4ECC-A191-ADB79F31C275}" destId="{D4BEA640-7057-468D-8CD6-74ED748AD1F9}" srcOrd="0" destOrd="0" presId="urn:microsoft.com/office/officeart/2005/8/layout/default#4"/>
    <dgm:cxn modelId="{7135CE7D-B401-4E25-8989-3E3FFAC1E6D7}" type="presOf" srcId="{24701BD6-3C1D-4958-9D0B-0992069A363A}" destId="{5A1C1445-4AC2-4EB3-BDF9-25167FC93EA1}" srcOrd="0" destOrd="0" presId="urn:microsoft.com/office/officeart/2005/8/layout/default#4"/>
    <dgm:cxn modelId="{FD1EAB82-0F35-459B-8FC5-5E771D7B46FF}" srcId="{63AEFAE9-5781-4ECC-A191-ADB79F31C275}" destId="{24701BD6-3C1D-4958-9D0B-0992069A363A}" srcOrd="6" destOrd="0" parTransId="{04373352-17AC-4DB1-87E8-F865B5528ADD}" sibTransId="{7401781B-F3D9-447D-988E-03EB49081159}"/>
    <dgm:cxn modelId="{0B0D3983-AC43-4A41-9624-37ADA881CFB8}" srcId="{63AEFAE9-5781-4ECC-A191-ADB79F31C275}" destId="{D3C500B1-465A-477C-AE95-FACDEFF29FCE}" srcOrd="7" destOrd="0" parTransId="{DA97B848-6F09-40AF-BCCA-A9780D34FF96}" sibTransId="{2C8F1B05-1317-4455-95F0-E4202BB9942C}"/>
    <dgm:cxn modelId="{8300D1BA-9769-48FC-A3EE-A953BB11040C}" type="presOf" srcId="{1CC3C45D-97C2-44D1-AF64-5CF68CDF3918}" destId="{FE10CEAF-9A68-40AD-8FA7-34E8315A1D7C}" srcOrd="0" destOrd="0" presId="urn:microsoft.com/office/officeart/2005/8/layout/default#4"/>
    <dgm:cxn modelId="{98E94FD4-10EC-4009-83CA-89912F9A9250}" srcId="{63AEFAE9-5781-4ECC-A191-ADB79F31C275}" destId="{AA503EFD-E367-4F71-AB76-0B39BF772C51}" srcOrd="2" destOrd="0" parTransId="{08A4F68A-3E2D-48FC-832A-8C7C0C437FA0}" sibTransId="{32C54799-099F-4E3D-B4A4-397D9323A3C6}"/>
    <dgm:cxn modelId="{BB6446E4-A063-42E4-B68F-0ECC0A1DC819}" type="presOf" srcId="{999A4992-9A82-4AB3-9256-1141097DC321}" destId="{97D61E89-C549-4379-8B8B-7828C767E6E1}" srcOrd="0" destOrd="0" presId="urn:microsoft.com/office/officeart/2005/8/layout/default#4"/>
    <dgm:cxn modelId="{BDDD19EF-81DB-457F-A3F2-4AFD94C47126}" srcId="{63AEFAE9-5781-4ECC-A191-ADB79F31C275}" destId="{15DBE2D6-3554-4907-9C4D-84A132512328}" srcOrd="5" destOrd="0" parTransId="{595C7852-E987-48B5-A4EE-01D5F1EA502B}" sibTransId="{014A9B12-0B3A-4909-9ED1-2689F9E2E884}"/>
    <dgm:cxn modelId="{D08EB688-4206-48F6-92F1-8A6B24F32329}" type="presParOf" srcId="{D4BEA640-7057-468D-8CD6-74ED748AD1F9}" destId="{97D61E89-C549-4379-8B8B-7828C767E6E1}" srcOrd="0" destOrd="0" presId="urn:microsoft.com/office/officeart/2005/8/layout/default#4"/>
    <dgm:cxn modelId="{3DE2A414-920C-430F-84A3-C24C1351E8A6}" type="presParOf" srcId="{D4BEA640-7057-468D-8CD6-74ED748AD1F9}" destId="{514A1C80-A04F-4FCD-8506-68B84F6824E2}" srcOrd="1" destOrd="0" presId="urn:microsoft.com/office/officeart/2005/8/layout/default#4"/>
    <dgm:cxn modelId="{8FA7EDDD-FF53-43D3-9FCE-33BE1B36D6C5}" type="presParOf" srcId="{D4BEA640-7057-468D-8CD6-74ED748AD1F9}" destId="{7CF4F5FC-6CF0-419F-9C2F-A83BA313E79D}" srcOrd="2" destOrd="0" presId="urn:microsoft.com/office/officeart/2005/8/layout/default#4"/>
    <dgm:cxn modelId="{01838923-CA9D-4FF9-B8C4-718BA0385FE6}" type="presParOf" srcId="{D4BEA640-7057-468D-8CD6-74ED748AD1F9}" destId="{B1F181E5-43A0-4B76-845B-AF9EECCE1BEE}" srcOrd="3" destOrd="0" presId="urn:microsoft.com/office/officeart/2005/8/layout/default#4"/>
    <dgm:cxn modelId="{31A18DC0-6D34-4735-8B0B-A6A4988F2A4D}" type="presParOf" srcId="{D4BEA640-7057-468D-8CD6-74ED748AD1F9}" destId="{FBEF37D6-8045-41DB-91A8-045CDD7A5BD9}" srcOrd="4" destOrd="0" presId="urn:microsoft.com/office/officeart/2005/8/layout/default#4"/>
    <dgm:cxn modelId="{F5AD223B-4D81-4F83-916E-33EEC01EB2C5}" type="presParOf" srcId="{D4BEA640-7057-468D-8CD6-74ED748AD1F9}" destId="{DD79A5BA-478C-43BB-A796-C32C962005A3}" srcOrd="5" destOrd="0" presId="urn:microsoft.com/office/officeart/2005/8/layout/default#4"/>
    <dgm:cxn modelId="{5AC75D78-0035-4D25-B0A0-A1BA3EF30299}" type="presParOf" srcId="{D4BEA640-7057-468D-8CD6-74ED748AD1F9}" destId="{FE10CEAF-9A68-40AD-8FA7-34E8315A1D7C}" srcOrd="6" destOrd="0" presId="urn:microsoft.com/office/officeart/2005/8/layout/default#4"/>
    <dgm:cxn modelId="{71D20E9D-9F77-4359-A856-FBEE5BF4E025}" type="presParOf" srcId="{D4BEA640-7057-468D-8CD6-74ED748AD1F9}" destId="{D3260FD9-ABD7-4118-A0E7-A8B7C8AECA1F}" srcOrd="7" destOrd="0" presId="urn:microsoft.com/office/officeart/2005/8/layout/default#4"/>
    <dgm:cxn modelId="{FD207FFC-07EC-4970-A02F-3DC8C17E4C03}" type="presParOf" srcId="{D4BEA640-7057-468D-8CD6-74ED748AD1F9}" destId="{38380DFF-49D4-40D8-B193-EBA97C08A1C1}" srcOrd="8" destOrd="0" presId="urn:microsoft.com/office/officeart/2005/8/layout/default#4"/>
    <dgm:cxn modelId="{5290B8E3-11DF-493B-95E5-8F296F9D7974}" type="presParOf" srcId="{D4BEA640-7057-468D-8CD6-74ED748AD1F9}" destId="{20070DC1-A2D8-4A87-AC76-487A7E7F09D4}" srcOrd="9" destOrd="0" presId="urn:microsoft.com/office/officeart/2005/8/layout/default#4"/>
    <dgm:cxn modelId="{215CFA2F-0A0D-4091-B1D4-AD0DA6F128F3}" type="presParOf" srcId="{D4BEA640-7057-468D-8CD6-74ED748AD1F9}" destId="{23E6C22A-7A39-4240-9750-675A7F3DB023}" srcOrd="10" destOrd="0" presId="urn:microsoft.com/office/officeart/2005/8/layout/default#4"/>
    <dgm:cxn modelId="{EED58030-BA4C-4580-AD07-19759CA2B493}" type="presParOf" srcId="{D4BEA640-7057-468D-8CD6-74ED748AD1F9}" destId="{AD96396E-2E25-44BA-B574-D5DD21B2A103}" srcOrd="11" destOrd="0" presId="urn:microsoft.com/office/officeart/2005/8/layout/default#4"/>
    <dgm:cxn modelId="{71E77036-A90F-4FFC-8222-4913B73B4540}" type="presParOf" srcId="{D4BEA640-7057-468D-8CD6-74ED748AD1F9}" destId="{5A1C1445-4AC2-4EB3-BDF9-25167FC93EA1}" srcOrd="12" destOrd="0" presId="urn:microsoft.com/office/officeart/2005/8/layout/default#4"/>
    <dgm:cxn modelId="{B0D5EEF7-E5A5-4527-91F0-574020A56693}" type="presParOf" srcId="{D4BEA640-7057-468D-8CD6-74ED748AD1F9}" destId="{BE17C340-7E5F-4942-B03E-65AD995FB5DA}" srcOrd="13" destOrd="0" presId="urn:microsoft.com/office/officeart/2005/8/layout/default#4"/>
    <dgm:cxn modelId="{874C49DF-EBEE-4032-AB18-7CCD2406295E}" type="presParOf" srcId="{D4BEA640-7057-468D-8CD6-74ED748AD1F9}" destId="{4C17241C-70FA-4BDC-A671-303EE8931050}" srcOrd="14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673A595-1866-4040-A780-60FC13EAA66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10FA05-9D43-B245-94CA-7051D2A6E634}">
      <dgm:prSet phldrT="[Texto]" custT="1"/>
      <dgm:spPr/>
      <dgm:t>
        <a:bodyPr/>
        <a:lstStyle/>
        <a:p>
          <a:r>
            <a:rPr lang="es-ES" sz="2400" dirty="0"/>
            <a:t>LEY 8279 </a:t>
          </a:r>
          <a:r>
            <a:rPr lang="es-CR" sz="2400" b="0" i="0" dirty="0"/>
            <a:t>SISTEMA NACIONAL PARA LA CALIDAD</a:t>
          </a:r>
          <a:endParaRPr lang="es-ES" sz="2400" dirty="0"/>
        </a:p>
      </dgm:t>
    </dgm:pt>
    <dgm:pt modelId="{53D2B754-8B41-A04A-871C-74466995193A}" type="parTrans" cxnId="{4A372238-3F80-1F49-8AEA-0D97BC542373}">
      <dgm:prSet/>
      <dgm:spPr/>
      <dgm:t>
        <a:bodyPr/>
        <a:lstStyle/>
        <a:p>
          <a:endParaRPr lang="es-ES"/>
        </a:p>
      </dgm:t>
    </dgm:pt>
    <dgm:pt modelId="{128F0427-AD3D-124A-8D90-6E9FDBE5921F}" type="sibTrans" cxnId="{4A372238-3F80-1F49-8AEA-0D97BC542373}">
      <dgm:prSet/>
      <dgm:spPr/>
      <dgm:t>
        <a:bodyPr/>
        <a:lstStyle/>
        <a:p>
          <a:endParaRPr lang="es-ES"/>
        </a:p>
      </dgm:t>
    </dgm:pt>
    <dgm:pt modelId="{8F363735-96E2-0D4E-A495-752EC970744E}">
      <dgm:prSet phldrT="[Texto]" custT="1"/>
      <dgm:spPr/>
      <dgm:t>
        <a:bodyPr/>
        <a:lstStyle/>
        <a:p>
          <a:pPr algn="just"/>
          <a:r>
            <a:rPr lang="es-ES" sz="2400" dirty="0"/>
            <a:t>Artículo 44: </a:t>
          </a:r>
          <a:r>
            <a:rPr lang="es-CR" sz="2400" b="1" i="0" dirty="0"/>
            <a:t>Reconocimiento de la Normalización</a:t>
          </a:r>
          <a:r>
            <a:rPr lang="es-CR" sz="2400" b="0" i="0" dirty="0"/>
            <a:t>. Las normas voluntarias, en tanto facilitadoras del entendimiento entre proveedores y consumidores o usuarios, y promotoras del desarrollo tecnológico y productivo del país, serán reconocidas como de interés público. Por eso, </a:t>
          </a:r>
          <a:r>
            <a:rPr lang="es-CR" sz="2400" b="1" i="0" dirty="0"/>
            <a:t>la Administración Pública promoverá su uso </a:t>
          </a:r>
          <a:r>
            <a:rPr lang="es-CR" sz="2400" b="0" i="0" dirty="0"/>
            <a:t>y participará activamente en su desarrollo y financiamiento.</a:t>
          </a:r>
          <a:endParaRPr lang="es-ES" sz="2400" dirty="0"/>
        </a:p>
      </dgm:t>
    </dgm:pt>
    <dgm:pt modelId="{FEC5A5E4-6751-F749-B826-75308BB30B96}" type="parTrans" cxnId="{FB047131-ACBA-434F-94F5-F6811DB0E3F7}">
      <dgm:prSet/>
      <dgm:spPr/>
      <dgm:t>
        <a:bodyPr/>
        <a:lstStyle/>
        <a:p>
          <a:endParaRPr lang="es-ES"/>
        </a:p>
      </dgm:t>
    </dgm:pt>
    <dgm:pt modelId="{4CDE9618-5371-514C-9B25-A195E79110AB}" type="sibTrans" cxnId="{FB047131-ACBA-434F-94F5-F6811DB0E3F7}">
      <dgm:prSet/>
      <dgm:spPr/>
      <dgm:t>
        <a:bodyPr/>
        <a:lstStyle/>
        <a:p>
          <a:endParaRPr lang="es-ES"/>
        </a:p>
      </dgm:t>
    </dgm:pt>
    <dgm:pt modelId="{EE415542-ED1C-BE47-9AEC-9E9E31B797E3}" type="pres">
      <dgm:prSet presAssocID="{6673A595-1866-4040-A780-60FC13EAA66D}" presName="linear" presStyleCnt="0">
        <dgm:presLayoutVars>
          <dgm:animLvl val="lvl"/>
          <dgm:resizeHandles val="exact"/>
        </dgm:presLayoutVars>
      </dgm:prSet>
      <dgm:spPr/>
    </dgm:pt>
    <dgm:pt modelId="{2C89D31E-CC65-8B4B-90B0-D1B387527072}" type="pres">
      <dgm:prSet presAssocID="{FF10FA05-9D43-B245-94CA-7051D2A6E634}" presName="parentText" presStyleLbl="node1" presStyleIdx="0" presStyleCnt="1" custScaleY="68354">
        <dgm:presLayoutVars>
          <dgm:chMax val="0"/>
          <dgm:bulletEnabled val="1"/>
        </dgm:presLayoutVars>
      </dgm:prSet>
      <dgm:spPr/>
    </dgm:pt>
    <dgm:pt modelId="{4ECCB499-2C73-4042-A6E5-084BACF764DB}" type="pres">
      <dgm:prSet presAssocID="{FF10FA05-9D43-B245-94CA-7051D2A6E63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7293D2C-9C5D-EA4B-B302-9DCEE40F82E1}" type="presOf" srcId="{FF10FA05-9D43-B245-94CA-7051D2A6E634}" destId="{2C89D31E-CC65-8B4B-90B0-D1B387527072}" srcOrd="0" destOrd="0" presId="urn:microsoft.com/office/officeart/2005/8/layout/vList2"/>
    <dgm:cxn modelId="{FB047131-ACBA-434F-94F5-F6811DB0E3F7}" srcId="{FF10FA05-9D43-B245-94CA-7051D2A6E634}" destId="{8F363735-96E2-0D4E-A495-752EC970744E}" srcOrd="0" destOrd="0" parTransId="{FEC5A5E4-6751-F749-B826-75308BB30B96}" sibTransId="{4CDE9618-5371-514C-9B25-A195E79110AB}"/>
    <dgm:cxn modelId="{4A372238-3F80-1F49-8AEA-0D97BC542373}" srcId="{6673A595-1866-4040-A780-60FC13EAA66D}" destId="{FF10FA05-9D43-B245-94CA-7051D2A6E634}" srcOrd="0" destOrd="0" parTransId="{53D2B754-8B41-A04A-871C-74466995193A}" sibTransId="{128F0427-AD3D-124A-8D90-6E9FDBE5921F}"/>
    <dgm:cxn modelId="{9512AF67-E956-634E-8D5C-626DB02670FE}" type="presOf" srcId="{6673A595-1866-4040-A780-60FC13EAA66D}" destId="{EE415542-ED1C-BE47-9AEC-9E9E31B797E3}" srcOrd="0" destOrd="0" presId="urn:microsoft.com/office/officeart/2005/8/layout/vList2"/>
    <dgm:cxn modelId="{89A9D3F9-BB7A-8149-8343-4262EC20E8AC}" type="presOf" srcId="{8F363735-96E2-0D4E-A495-752EC970744E}" destId="{4ECCB499-2C73-4042-A6E5-084BACF764DB}" srcOrd="0" destOrd="0" presId="urn:microsoft.com/office/officeart/2005/8/layout/vList2"/>
    <dgm:cxn modelId="{94038326-B377-EE4F-AD7C-ABBBCDFE41D1}" type="presParOf" srcId="{EE415542-ED1C-BE47-9AEC-9E9E31B797E3}" destId="{2C89D31E-CC65-8B4B-90B0-D1B387527072}" srcOrd="0" destOrd="0" presId="urn:microsoft.com/office/officeart/2005/8/layout/vList2"/>
    <dgm:cxn modelId="{FBCC4028-EA2B-674F-B2A0-518907ACB3EC}" type="presParOf" srcId="{EE415542-ED1C-BE47-9AEC-9E9E31B797E3}" destId="{4ECCB499-2C73-4042-A6E5-084BACF764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73A595-1866-4040-A780-60FC13EAA66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10FA05-9D43-B245-94CA-7051D2A6E634}">
      <dgm:prSet phldrT="[Texto]" custT="1"/>
      <dgm:spPr/>
      <dgm:t>
        <a:bodyPr/>
        <a:lstStyle/>
        <a:p>
          <a:r>
            <a:rPr lang="es-ES" sz="2000" dirty="0"/>
            <a:t>NORMAS INTE</a:t>
          </a:r>
        </a:p>
      </dgm:t>
    </dgm:pt>
    <dgm:pt modelId="{53D2B754-8B41-A04A-871C-74466995193A}" type="parTrans" cxnId="{4A372238-3F80-1F49-8AEA-0D97BC542373}">
      <dgm:prSet/>
      <dgm:spPr/>
      <dgm:t>
        <a:bodyPr/>
        <a:lstStyle/>
        <a:p>
          <a:endParaRPr lang="es-ES" sz="2000"/>
        </a:p>
      </dgm:t>
    </dgm:pt>
    <dgm:pt modelId="{128F0427-AD3D-124A-8D90-6E9FDBE5921F}" type="sibTrans" cxnId="{4A372238-3F80-1F49-8AEA-0D97BC542373}">
      <dgm:prSet/>
      <dgm:spPr/>
      <dgm:t>
        <a:bodyPr/>
        <a:lstStyle/>
        <a:p>
          <a:endParaRPr lang="es-ES" sz="2000"/>
        </a:p>
      </dgm:t>
    </dgm:pt>
    <dgm:pt modelId="{8F363735-96E2-0D4E-A495-752EC970744E}">
      <dgm:prSet phldrT="[Texto]" custT="1"/>
      <dgm:spPr/>
      <dgm:t>
        <a:bodyPr/>
        <a:lstStyle/>
        <a:p>
          <a:pPr algn="just"/>
          <a:r>
            <a:rPr lang="es-CR" sz="2000" b="0" i="0" dirty="0"/>
            <a:t>En la creación de normas participan todos los interesados y se basan en ciencia técnica y experiencia.</a:t>
          </a:r>
          <a:endParaRPr lang="es-ES" sz="2000" dirty="0"/>
        </a:p>
      </dgm:t>
    </dgm:pt>
    <dgm:pt modelId="{FEC5A5E4-6751-F749-B826-75308BB30B96}" type="parTrans" cxnId="{FB047131-ACBA-434F-94F5-F6811DB0E3F7}">
      <dgm:prSet/>
      <dgm:spPr/>
      <dgm:t>
        <a:bodyPr/>
        <a:lstStyle/>
        <a:p>
          <a:endParaRPr lang="es-ES" sz="2000"/>
        </a:p>
      </dgm:t>
    </dgm:pt>
    <dgm:pt modelId="{4CDE9618-5371-514C-9B25-A195E79110AB}" type="sibTrans" cxnId="{FB047131-ACBA-434F-94F5-F6811DB0E3F7}">
      <dgm:prSet/>
      <dgm:spPr/>
      <dgm:t>
        <a:bodyPr/>
        <a:lstStyle/>
        <a:p>
          <a:endParaRPr lang="es-ES" sz="2000"/>
        </a:p>
      </dgm:t>
    </dgm:pt>
    <dgm:pt modelId="{7113E179-712F-A540-AF13-D02728991D86}">
      <dgm:prSet phldrT="[Texto]" custT="1"/>
      <dgm:spPr/>
      <dgm:t>
        <a:bodyPr/>
        <a:lstStyle/>
        <a:p>
          <a:pPr algn="just"/>
          <a:r>
            <a:rPr lang="es-ES" sz="2000" dirty="0"/>
            <a:t>Las normas establecen las características técnicas.</a:t>
          </a:r>
        </a:p>
      </dgm:t>
    </dgm:pt>
    <dgm:pt modelId="{EAB84291-B379-594C-8887-87169558927E}" type="parTrans" cxnId="{543F0531-5D66-0141-BAB7-8D1C60A0F4E4}">
      <dgm:prSet/>
      <dgm:spPr/>
      <dgm:t>
        <a:bodyPr/>
        <a:lstStyle/>
        <a:p>
          <a:endParaRPr lang="es-CR" sz="2000"/>
        </a:p>
      </dgm:t>
    </dgm:pt>
    <dgm:pt modelId="{D5F02483-C03F-2545-A75C-7CD45C2D4DC1}" type="sibTrans" cxnId="{543F0531-5D66-0141-BAB7-8D1C60A0F4E4}">
      <dgm:prSet/>
      <dgm:spPr/>
      <dgm:t>
        <a:bodyPr/>
        <a:lstStyle/>
        <a:p>
          <a:endParaRPr lang="es-CR" sz="2000"/>
        </a:p>
      </dgm:t>
    </dgm:pt>
    <dgm:pt modelId="{EE415542-ED1C-BE47-9AEC-9E9E31B797E3}" type="pres">
      <dgm:prSet presAssocID="{6673A595-1866-4040-A780-60FC13EAA66D}" presName="linear" presStyleCnt="0">
        <dgm:presLayoutVars>
          <dgm:animLvl val="lvl"/>
          <dgm:resizeHandles val="exact"/>
        </dgm:presLayoutVars>
      </dgm:prSet>
      <dgm:spPr/>
    </dgm:pt>
    <dgm:pt modelId="{2C89D31E-CC65-8B4B-90B0-D1B387527072}" type="pres">
      <dgm:prSet presAssocID="{FF10FA05-9D43-B245-94CA-7051D2A6E634}" presName="parentText" presStyleLbl="node1" presStyleIdx="0" presStyleCnt="1" custScaleY="113133" custLinFactNeighborX="-649" custLinFactNeighborY="-3138">
        <dgm:presLayoutVars>
          <dgm:chMax val="0"/>
          <dgm:bulletEnabled val="1"/>
        </dgm:presLayoutVars>
      </dgm:prSet>
      <dgm:spPr/>
    </dgm:pt>
    <dgm:pt modelId="{4ECCB499-2C73-4042-A6E5-084BACF764DB}" type="pres">
      <dgm:prSet presAssocID="{FF10FA05-9D43-B245-94CA-7051D2A6E63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7293D2C-9C5D-EA4B-B302-9DCEE40F82E1}" type="presOf" srcId="{FF10FA05-9D43-B245-94CA-7051D2A6E634}" destId="{2C89D31E-CC65-8B4B-90B0-D1B387527072}" srcOrd="0" destOrd="0" presId="urn:microsoft.com/office/officeart/2005/8/layout/vList2"/>
    <dgm:cxn modelId="{543F0531-5D66-0141-BAB7-8D1C60A0F4E4}" srcId="{FF10FA05-9D43-B245-94CA-7051D2A6E634}" destId="{7113E179-712F-A540-AF13-D02728991D86}" srcOrd="1" destOrd="0" parTransId="{EAB84291-B379-594C-8887-87169558927E}" sibTransId="{D5F02483-C03F-2545-A75C-7CD45C2D4DC1}"/>
    <dgm:cxn modelId="{FB047131-ACBA-434F-94F5-F6811DB0E3F7}" srcId="{FF10FA05-9D43-B245-94CA-7051D2A6E634}" destId="{8F363735-96E2-0D4E-A495-752EC970744E}" srcOrd="0" destOrd="0" parTransId="{FEC5A5E4-6751-F749-B826-75308BB30B96}" sibTransId="{4CDE9618-5371-514C-9B25-A195E79110AB}"/>
    <dgm:cxn modelId="{4A372238-3F80-1F49-8AEA-0D97BC542373}" srcId="{6673A595-1866-4040-A780-60FC13EAA66D}" destId="{FF10FA05-9D43-B245-94CA-7051D2A6E634}" srcOrd="0" destOrd="0" parTransId="{53D2B754-8B41-A04A-871C-74466995193A}" sibTransId="{128F0427-AD3D-124A-8D90-6E9FDBE5921F}"/>
    <dgm:cxn modelId="{9512AF67-E956-634E-8D5C-626DB02670FE}" type="presOf" srcId="{6673A595-1866-4040-A780-60FC13EAA66D}" destId="{EE415542-ED1C-BE47-9AEC-9E9E31B797E3}" srcOrd="0" destOrd="0" presId="urn:microsoft.com/office/officeart/2005/8/layout/vList2"/>
    <dgm:cxn modelId="{8597D3D2-A114-9748-B600-00F200F21A66}" type="presOf" srcId="{7113E179-712F-A540-AF13-D02728991D86}" destId="{4ECCB499-2C73-4042-A6E5-084BACF764DB}" srcOrd="0" destOrd="1" presId="urn:microsoft.com/office/officeart/2005/8/layout/vList2"/>
    <dgm:cxn modelId="{89A9D3F9-BB7A-8149-8343-4262EC20E8AC}" type="presOf" srcId="{8F363735-96E2-0D4E-A495-752EC970744E}" destId="{4ECCB499-2C73-4042-A6E5-084BACF764DB}" srcOrd="0" destOrd="0" presId="urn:microsoft.com/office/officeart/2005/8/layout/vList2"/>
    <dgm:cxn modelId="{94038326-B377-EE4F-AD7C-ABBBCDFE41D1}" type="presParOf" srcId="{EE415542-ED1C-BE47-9AEC-9E9E31B797E3}" destId="{2C89D31E-CC65-8B4B-90B0-D1B387527072}" srcOrd="0" destOrd="0" presId="urn:microsoft.com/office/officeart/2005/8/layout/vList2"/>
    <dgm:cxn modelId="{FBCC4028-EA2B-674F-B2A0-518907ACB3EC}" type="presParOf" srcId="{EE415542-ED1C-BE47-9AEC-9E9E31B797E3}" destId="{4ECCB499-2C73-4042-A6E5-084BACF764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673A595-1866-4040-A780-60FC13EAA66D}" type="doc">
      <dgm:prSet loTypeId="urn:microsoft.com/office/officeart/2005/8/layout/vList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F10FA05-9D43-B245-94CA-7051D2A6E634}">
      <dgm:prSet phldrT="[Texto]" custT="1"/>
      <dgm:spPr/>
      <dgm:t>
        <a:bodyPr/>
        <a:lstStyle/>
        <a:p>
          <a:r>
            <a:rPr lang="es-ES" sz="2000" dirty="0"/>
            <a:t>AVAL DE ECA Y CERTIFICADOS</a:t>
          </a:r>
        </a:p>
      </dgm:t>
    </dgm:pt>
    <dgm:pt modelId="{53D2B754-8B41-A04A-871C-74466995193A}" type="parTrans" cxnId="{4A372238-3F80-1F49-8AEA-0D97BC542373}">
      <dgm:prSet/>
      <dgm:spPr/>
      <dgm:t>
        <a:bodyPr/>
        <a:lstStyle/>
        <a:p>
          <a:endParaRPr lang="es-ES" sz="2000"/>
        </a:p>
      </dgm:t>
    </dgm:pt>
    <dgm:pt modelId="{128F0427-AD3D-124A-8D90-6E9FDBE5921F}" type="sibTrans" cxnId="{4A372238-3F80-1F49-8AEA-0D97BC542373}">
      <dgm:prSet/>
      <dgm:spPr/>
      <dgm:t>
        <a:bodyPr/>
        <a:lstStyle/>
        <a:p>
          <a:endParaRPr lang="es-ES" sz="2000"/>
        </a:p>
      </dgm:t>
    </dgm:pt>
    <dgm:pt modelId="{8F363735-96E2-0D4E-A495-752EC970744E}">
      <dgm:prSet phldrT="[Texto]" custT="1"/>
      <dgm:spPr/>
      <dgm:t>
        <a:bodyPr/>
        <a:lstStyle/>
        <a:p>
          <a:pPr algn="just"/>
          <a:r>
            <a:rPr lang="es-CR" sz="2000" b="0" i="0" dirty="0"/>
            <a:t>El </a:t>
          </a:r>
          <a:r>
            <a:rPr lang="es-CR" sz="2000" b="1" i="0" dirty="0"/>
            <a:t>Aval de ECA </a:t>
          </a:r>
          <a:r>
            <a:rPr lang="es-CR" sz="2000" b="0" i="0" dirty="0"/>
            <a:t>garantiza que el certificado del producto es válido y emitido por tercera parte</a:t>
          </a:r>
          <a:endParaRPr lang="es-ES" sz="2000" dirty="0"/>
        </a:p>
      </dgm:t>
    </dgm:pt>
    <dgm:pt modelId="{FEC5A5E4-6751-F749-B826-75308BB30B96}" type="parTrans" cxnId="{FB047131-ACBA-434F-94F5-F6811DB0E3F7}">
      <dgm:prSet/>
      <dgm:spPr/>
      <dgm:t>
        <a:bodyPr/>
        <a:lstStyle/>
        <a:p>
          <a:endParaRPr lang="es-ES" sz="2000"/>
        </a:p>
      </dgm:t>
    </dgm:pt>
    <dgm:pt modelId="{4CDE9618-5371-514C-9B25-A195E79110AB}" type="sibTrans" cxnId="{FB047131-ACBA-434F-94F5-F6811DB0E3F7}">
      <dgm:prSet/>
      <dgm:spPr/>
      <dgm:t>
        <a:bodyPr/>
        <a:lstStyle/>
        <a:p>
          <a:endParaRPr lang="es-ES" sz="2000"/>
        </a:p>
      </dgm:t>
    </dgm:pt>
    <dgm:pt modelId="{0A87BC28-8A76-3141-B7E0-53720A428814}">
      <dgm:prSet phldrT="[Texto]" custT="1"/>
      <dgm:spPr/>
      <dgm:t>
        <a:bodyPr/>
        <a:lstStyle/>
        <a:p>
          <a:pPr algn="just"/>
          <a:r>
            <a:rPr lang="es-ES" sz="2000" dirty="0"/>
            <a:t>El certificado sólo puede ser emitido por un ente reconocido de tercera parte</a:t>
          </a:r>
        </a:p>
      </dgm:t>
    </dgm:pt>
    <dgm:pt modelId="{965EF18C-30D5-B54A-AA4E-24AF7F13EDE1}" type="parTrans" cxnId="{1109604C-43AF-334B-9EF2-D91F7AACC2D4}">
      <dgm:prSet/>
      <dgm:spPr/>
      <dgm:t>
        <a:bodyPr/>
        <a:lstStyle/>
        <a:p>
          <a:endParaRPr lang="es-CR" sz="2000"/>
        </a:p>
      </dgm:t>
    </dgm:pt>
    <dgm:pt modelId="{9D45E497-7E78-7144-9B70-1900830946FD}" type="sibTrans" cxnId="{1109604C-43AF-334B-9EF2-D91F7AACC2D4}">
      <dgm:prSet/>
      <dgm:spPr/>
      <dgm:t>
        <a:bodyPr/>
        <a:lstStyle/>
        <a:p>
          <a:endParaRPr lang="es-CR" sz="2000"/>
        </a:p>
      </dgm:t>
    </dgm:pt>
    <dgm:pt modelId="{EE415542-ED1C-BE47-9AEC-9E9E31B797E3}" type="pres">
      <dgm:prSet presAssocID="{6673A595-1866-4040-A780-60FC13EAA66D}" presName="linear" presStyleCnt="0">
        <dgm:presLayoutVars>
          <dgm:animLvl val="lvl"/>
          <dgm:resizeHandles val="exact"/>
        </dgm:presLayoutVars>
      </dgm:prSet>
      <dgm:spPr/>
    </dgm:pt>
    <dgm:pt modelId="{2C89D31E-CC65-8B4B-90B0-D1B387527072}" type="pres">
      <dgm:prSet presAssocID="{FF10FA05-9D43-B245-94CA-7051D2A6E634}" presName="parentText" presStyleLbl="node1" presStyleIdx="0" presStyleCnt="1" custScaleY="57875">
        <dgm:presLayoutVars>
          <dgm:chMax val="0"/>
          <dgm:bulletEnabled val="1"/>
        </dgm:presLayoutVars>
      </dgm:prSet>
      <dgm:spPr/>
    </dgm:pt>
    <dgm:pt modelId="{4ECCB499-2C73-4042-A6E5-084BACF764DB}" type="pres">
      <dgm:prSet presAssocID="{FF10FA05-9D43-B245-94CA-7051D2A6E634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17293D2C-9C5D-EA4B-B302-9DCEE40F82E1}" type="presOf" srcId="{FF10FA05-9D43-B245-94CA-7051D2A6E634}" destId="{2C89D31E-CC65-8B4B-90B0-D1B387527072}" srcOrd="0" destOrd="0" presId="urn:microsoft.com/office/officeart/2005/8/layout/vList2"/>
    <dgm:cxn modelId="{FB047131-ACBA-434F-94F5-F6811DB0E3F7}" srcId="{FF10FA05-9D43-B245-94CA-7051D2A6E634}" destId="{8F363735-96E2-0D4E-A495-752EC970744E}" srcOrd="1" destOrd="0" parTransId="{FEC5A5E4-6751-F749-B826-75308BB30B96}" sibTransId="{4CDE9618-5371-514C-9B25-A195E79110AB}"/>
    <dgm:cxn modelId="{4A372238-3F80-1F49-8AEA-0D97BC542373}" srcId="{6673A595-1866-4040-A780-60FC13EAA66D}" destId="{FF10FA05-9D43-B245-94CA-7051D2A6E634}" srcOrd="0" destOrd="0" parTransId="{53D2B754-8B41-A04A-871C-74466995193A}" sibTransId="{128F0427-AD3D-124A-8D90-6E9FDBE5921F}"/>
    <dgm:cxn modelId="{9512AF67-E956-634E-8D5C-626DB02670FE}" type="presOf" srcId="{6673A595-1866-4040-A780-60FC13EAA66D}" destId="{EE415542-ED1C-BE47-9AEC-9E9E31B797E3}" srcOrd="0" destOrd="0" presId="urn:microsoft.com/office/officeart/2005/8/layout/vList2"/>
    <dgm:cxn modelId="{1109604C-43AF-334B-9EF2-D91F7AACC2D4}" srcId="{FF10FA05-9D43-B245-94CA-7051D2A6E634}" destId="{0A87BC28-8A76-3141-B7E0-53720A428814}" srcOrd="0" destOrd="0" parTransId="{965EF18C-30D5-B54A-AA4E-24AF7F13EDE1}" sibTransId="{9D45E497-7E78-7144-9B70-1900830946FD}"/>
    <dgm:cxn modelId="{6AB92191-CB84-E149-8ED6-495F0097BE80}" type="presOf" srcId="{0A87BC28-8A76-3141-B7E0-53720A428814}" destId="{4ECCB499-2C73-4042-A6E5-084BACF764DB}" srcOrd="0" destOrd="0" presId="urn:microsoft.com/office/officeart/2005/8/layout/vList2"/>
    <dgm:cxn modelId="{89A9D3F9-BB7A-8149-8343-4262EC20E8AC}" type="presOf" srcId="{8F363735-96E2-0D4E-A495-752EC970744E}" destId="{4ECCB499-2C73-4042-A6E5-084BACF764DB}" srcOrd="0" destOrd="1" presId="urn:microsoft.com/office/officeart/2005/8/layout/vList2"/>
    <dgm:cxn modelId="{94038326-B377-EE4F-AD7C-ABBBCDFE41D1}" type="presParOf" srcId="{EE415542-ED1C-BE47-9AEC-9E9E31B797E3}" destId="{2C89D31E-CC65-8B4B-90B0-D1B387527072}" srcOrd="0" destOrd="0" presId="urn:microsoft.com/office/officeart/2005/8/layout/vList2"/>
    <dgm:cxn modelId="{FBCC4028-EA2B-674F-B2A0-518907ACB3EC}" type="presParOf" srcId="{EE415542-ED1C-BE47-9AEC-9E9E31B797E3}" destId="{4ECCB499-2C73-4042-A6E5-084BACF764D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4175D2-9EFA-4141-BA79-B07424C3A6D1}" type="doc">
      <dgm:prSet loTypeId="urn:microsoft.com/office/officeart/2008/layout/PictureStrips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R"/>
        </a:p>
      </dgm:t>
    </dgm:pt>
    <dgm:pt modelId="{61201C2C-B1CC-41D6-B3DD-EA2E8EA3D9E7}">
      <dgm:prSet phldrT="[Texto]" custT="1"/>
      <dgm:spPr/>
      <dgm:t>
        <a:bodyPr/>
        <a:lstStyle/>
        <a:p>
          <a:r>
            <a:rPr lang="es-ES" sz="1600" dirty="0"/>
            <a:t>297 Luminarias</a:t>
          </a:r>
          <a:endParaRPr lang="es-CR" sz="1600" dirty="0"/>
        </a:p>
      </dgm:t>
    </dgm:pt>
    <dgm:pt modelId="{129B91E6-E30E-47A5-B1BF-E9685F76A91B}" type="parTrans" cxnId="{51DA7433-E5C3-426A-8C41-0C336049C2EC}">
      <dgm:prSet/>
      <dgm:spPr/>
      <dgm:t>
        <a:bodyPr/>
        <a:lstStyle/>
        <a:p>
          <a:endParaRPr lang="es-CR" sz="1200"/>
        </a:p>
      </dgm:t>
    </dgm:pt>
    <dgm:pt modelId="{9ADB906B-5F73-4A82-A326-9D6D951FB3F8}" type="sibTrans" cxnId="{51DA7433-E5C3-426A-8C41-0C336049C2EC}">
      <dgm:prSet/>
      <dgm:spPr/>
      <dgm:t>
        <a:bodyPr/>
        <a:lstStyle/>
        <a:p>
          <a:endParaRPr lang="es-CR" sz="1200"/>
        </a:p>
      </dgm:t>
    </dgm:pt>
    <dgm:pt modelId="{96F1A449-CDBD-4620-99CC-084DF93A42D2}">
      <dgm:prSet phldrT="[Texto]" custT="1"/>
      <dgm:spPr/>
      <dgm:t>
        <a:bodyPr/>
        <a:lstStyle/>
        <a:p>
          <a:r>
            <a:rPr lang="es-ES" sz="1600" dirty="0"/>
            <a:t>296 refrigeradores y congeladores</a:t>
          </a:r>
          <a:endParaRPr lang="es-CR" sz="1600" dirty="0"/>
        </a:p>
      </dgm:t>
    </dgm:pt>
    <dgm:pt modelId="{1441B9C0-F217-4B6C-A745-A28C02C64D5B}" type="parTrans" cxnId="{02E4A30B-878C-495E-82E9-BB1C158D5E9B}">
      <dgm:prSet/>
      <dgm:spPr/>
      <dgm:t>
        <a:bodyPr/>
        <a:lstStyle/>
        <a:p>
          <a:endParaRPr lang="es-CR" sz="1200"/>
        </a:p>
      </dgm:t>
    </dgm:pt>
    <dgm:pt modelId="{3C161E03-F9BA-437F-8565-6DC528D8BB47}" type="sibTrans" cxnId="{02E4A30B-878C-495E-82E9-BB1C158D5E9B}">
      <dgm:prSet/>
      <dgm:spPr/>
      <dgm:t>
        <a:bodyPr/>
        <a:lstStyle/>
        <a:p>
          <a:endParaRPr lang="es-CR" sz="1200"/>
        </a:p>
      </dgm:t>
    </dgm:pt>
    <dgm:pt modelId="{5DE0FC61-5223-48E9-B211-BBB382F19930}">
      <dgm:prSet phldrT="[Texto]" custT="1"/>
      <dgm:spPr/>
      <dgm:t>
        <a:bodyPr/>
        <a:lstStyle/>
        <a:p>
          <a:r>
            <a:rPr lang="es-ES" sz="1600" dirty="0"/>
            <a:t>60 aires acondicionados</a:t>
          </a:r>
          <a:endParaRPr lang="es-CR" sz="1600" dirty="0"/>
        </a:p>
      </dgm:t>
    </dgm:pt>
    <dgm:pt modelId="{06276F81-C9B8-451F-ACEB-162ACDBC381B}" type="parTrans" cxnId="{19EF4B4A-7055-4ABF-81A0-0D4237EED4C0}">
      <dgm:prSet/>
      <dgm:spPr/>
      <dgm:t>
        <a:bodyPr/>
        <a:lstStyle/>
        <a:p>
          <a:endParaRPr lang="es-CR" sz="1200"/>
        </a:p>
      </dgm:t>
    </dgm:pt>
    <dgm:pt modelId="{AECC1293-D09A-4D77-BA89-887652092015}" type="sibTrans" cxnId="{19EF4B4A-7055-4ABF-81A0-0D4237EED4C0}">
      <dgm:prSet/>
      <dgm:spPr/>
      <dgm:t>
        <a:bodyPr/>
        <a:lstStyle/>
        <a:p>
          <a:endParaRPr lang="es-CR" sz="1200"/>
        </a:p>
      </dgm:t>
    </dgm:pt>
    <dgm:pt modelId="{CB110813-92E6-41A3-AFEE-C69204DDB90D}" type="pres">
      <dgm:prSet presAssocID="{AF4175D2-9EFA-4141-BA79-B07424C3A6D1}" presName="Name0" presStyleCnt="0">
        <dgm:presLayoutVars>
          <dgm:dir/>
          <dgm:resizeHandles val="exact"/>
        </dgm:presLayoutVars>
      </dgm:prSet>
      <dgm:spPr/>
    </dgm:pt>
    <dgm:pt modelId="{4BE6ACA8-05EF-4323-B649-E68D71846FB9}" type="pres">
      <dgm:prSet presAssocID="{61201C2C-B1CC-41D6-B3DD-EA2E8EA3D9E7}" presName="composite" presStyleCnt="0"/>
      <dgm:spPr/>
    </dgm:pt>
    <dgm:pt modelId="{8B31C8F0-7F40-49B8-9F84-9173BE293FCB}" type="pres">
      <dgm:prSet presAssocID="{61201C2C-B1CC-41D6-B3DD-EA2E8EA3D9E7}" presName="rect1" presStyleLbl="trAlignAcc1" presStyleIdx="0" presStyleCnt="3">
        <dgm:presLayoutVars>
          <dgm:bulletEnabled val="1"/>
        </dgm:presLayoutVars>
      </dgm:prSet>
      <dgm:spPr/>
    </dgm:pt>
    <dgm:pt modelId="{8CBF8A93-5BC3-4F4B-A19F-43F5A77820D8}" type="pres">
      <dgm:prSet presAssocID="{61201C2C-B1CC-41D6-B3DD-EA2E8EA3D9E7}" presName="rect2" presStyleLbl="fgImgPlace1" presStyleIdx="0" presStyleCnt="3"/>
      <dgm:spPr/>
    </dgm:pt>
    <dgm:pt modelId="{23DD5F00-6F51-4DA2-ADE3-F808A874209A}" type="pres">
      <dgm:prSet presAssocID="{9ADB906B-5F73-4A82-A326-9D6D951FB3F8}" presName="sibTrans" presStyleCnt="0"/>
      <dgm:spPr/>
    </dgm:pt>
    <dgm:pt modelId="{097B18F0-9B67-42AF-9B09-8C6BF606DC20}" type="pres">
      <dgm:prSet presAssocID="{96F1A449-CDBD-4620-99CC-084DF93A42D2}" presName="composite" presStyleCnt="0"/>
      <dgm:spPr/>
    </dgm:pt>
    <dgm:pt modelId="{86646B58-ED75-435F-9C84-D3109CD7C68F}" type="pres">
      <dgm:prSet presAssocID="{96F1A449-CDBD-4620-99CC-084DF93A42D2}" presName="rect1" presStyleLbl="trAlignAcc1" presStyleIdx="1" presStyleCnt="3" custLinFactNeighborX="3046">
        <dgm:presLayoutVars>
          <dgm:bulletEnabled val="1"/>
        </dgm:presLayoutVars>
      </dgm:prSet>
      <dgm:spPr/>
    </dgm:pt>
    <dgm:pt modelId="{2BE7F199-8D9C-46D9-8723-B556D9CA9C4C}" type="pres">
      <dgm:prSet presAssocID="{96F1A449-CDBD-4620-99CC-084DF93A42D2}" presName="rect2" presStyleLbl="fgImgPlace1" presStyleIdx="1" presStyleCnt="3"/>
      <dgm:spPr/>
    </dgm:pt>
    <dgm:pt modelId="{BC4DBBA9-4695-413F-AEBA-3E1D38C5EF90}" type="pres">
      <dgm:prSet presAssocID="{3C161E03-F9BA-437F-8565-6DC528D8BB47}" presName="sibTrans" presStyleCnt="0"/>
      <dgm:spPr/>
    </dgm:pt>
    <dgm:pt modelId="{045EDC33-0C6F-4AB6-BB60-B4AB9E6ACA94}" type="pres">
      <dgm:prSet presAssocID="{5DE0FC61-5223-48E9-B211-BBB382F19930}" presName="composite" presStyleCnt="0"/>
      <dgm:spPr/>
    </dgm:pt>
    <dgm:pt modelId="{612F0664-E1B6-4DF9-A151-0F6BBD356963}" type="pres">
      <dgm:prSet presAssocID="{5DE0FC61-5223-48E9-B211-BBB382F19930}" presName="rect1" presStyleLbl="trAlignAcc1" presStyleIdx="2" presStyleCnt="3" custScaleX="111202" custLinFactNeighborX="12478">
        <dgm:presLayoutVars>
          <dgm:bulletEnabled val="1"/>
        </dgm:presLayoutVars>
      </dgm:prSet>
      <dgm:spPr/>
    </dgm:pt>
    <dgm:pt modelId="{BD80BF73-0474-4FFB-A95B-B28A957B3D4D}" type="pres">
      <dgm:prSet presAssocID="{5DE0FC61-5223-48E9-B211-BBB382F19930}" presName="rect2" presStyleLbl="fgImgPlace1" presStyleIdx="2" presStyleCnt="3"/>
      <dgm:spPr/>
    </dgm:pt>
  </dgm:ptLst>
  <dgm:cxnLst>
    <dgm:cxn modelId="{02E4A30B-878C-495E-82E9-BB1C158D5E9B}" srcId="{AF4175D2-9EFA-4141-BA79-B07424C3A6D1}" destId="{96F1A449-CDBD-4620-99CC-084DF93A42D2}" srcOrd="1" destOrd="0" parTransId="{1441B9C0-F217-4B6C-A745-A28C02C64D5B}" sibTransId="{3C161E03-F9BA-437F-8565-6DC528D8BB47}"/>
    <dgm:cxn modelId="{7B5DF919-8EFA-4D20-B23E-0F3367FE08A3}" type="presOf" srcId="{96F1A449-CDBD-4620-99CC-084DF93A42D2}" destId="{86646B58-ED75-435F-9C84-D3109CD7C68F}" srcOrd="0" destOrd="0" presId="urn:microsoft.com/office/officeart/2008/layout/PictureStrips"/>
    <dgm:cxn modelId="{51DA7433-E5C3-426A-8C41-0C336049C2EC}" srcId="{AF4175D2-9EFA-4141-BA79-B07424C3A6D1}" destId="{61201C2C-B1CC-41D6-B3DD-EA2E8EA3D9E7}" srcOrd="0" destOrd="0" parTransId="{129B91E6-E30E-47A5-B1BF-E9685F76A91B}" sibTransId="{9ADB906B-5F73-4A82-A326-9D6D951FB3F8}"/>
    <dgm:cxn modelId="{19EF4B4A-7055-4ABF-81A0-0D4237EED4C0}" srcId="{AF4175D2-9EFA-4141-BA79-B07424C3A6D1}" destId="{5DE0FC61-5223-48E9-B211-BBB382F19930}" srcOrd="2" destOrd="0" parTransId="{06276F81-C9B8-451F-ACEB-162ACDBC381B}" sibTransId="{AECC1293-D09A-4D77-BA89-887652092015}"/>
    <dgm:cxn modelId="{0A346F6F-E7D5-4B13-8D3E-F291BFD85C1F}" type="presOf" srcId="{61201C2C-B1CC-41D6-B3DD-EA2E8EA3D9E7}" destId="{8B31C8F0-7F40-49B8-9F84-9173BE293FCB}" srcOrd="0" destOrd="0" presId="urn:microsoft.com/office/officeart/2008/layout/PictureStrips"/>
    <dgm:cxn modelId="{4D3FAB7B-0E03-481E-B509-B32BD071F171}" type="presOf" srcId="{5DE0FC61-5223-48E9-B211-BBB382F19930}" destId="{612F0664-E1B6-4DF9-A151-0F6BBD356963}" srcOrd="0" destOrd="0" presId="urn:microsoft.com/office/officeart/2008/layout/PictureStrips"/>
    <dgm:cxn modelId="{B39BD8D0-992E-4FE1-B419-A405C32FD57C}" type="presOf" srcId="{AF4175D2-9EFA-4141-BA79-B07424C3A6D1}" destId="{CB110813-92E6-41A3-AFEE-C69204DDB90D}" srcOrd="0" destOrd="0" presId="urn:microsoft.com/office/officeart/2008/layout/PictureStrips"/>
    <dgm:cxn modelId="{DB1DB266-BCEC-4E8A-9A89-B6913A091E19}" type="presParOf" srcId="{CB110813-92E6-41A3-AFEE-C69204DDB90D}" destId="{4BE6ACA8-05EF-4323-B649-E68D71846FB9}" srcOrd="0" destOrd="0" presId="urn:microsoft.com/office/officeart/2008/layout/PictureStrips"/>
    <dgm:cxn modelId="{76118C01-BF11-432C-B9EC-BD37335B37B1}" type="presParOf" srcId="{4BE6ACA8-05EF-4323-B649-E68D71846FB9}" destId="{8B31C8F0-7F40-49B8-9F84-9173BE293FCB}" srcOrd="0" destOrd="0" presId="urn:microsoft.com/office/officeart/2008/layout/PictureStrips"/>
    <dgm:cxn modelId="{6D1FF89A-0570-4A36-A880-0E0E24CADE7B}" type="presParOf" srcId="{4BE6ACA8-05EF-4323-B649-E68D71846FB9}" destId="{8CBF8A93-5BC3-4F4B-A19F-43F5A77820D8}" srcOrd="1" destOrd="0" presId="urn:microsoft.com/office/officeart/2008/layout/PictureStrips"/>
    <dgm:cxn modelId="{E5A84DF9-4B65-4BC5-B048-561D5EF97B18}" type="presParOf" srcId="{CB110813-92E6-41A3-AFEE-C69204DDB90D}" destId="{23DD5F00-6F51-4DA2-ADE3-F808A874209A}" srcOrd="1" destOrd="0" presId="urn:microsoft.com/office/officeart/2008/layout/PictureStrips"/>
    <dgm:cxn modelId="{2EF633A3-B4BD-412F-94DA-E59ADB3D8BB3}" type="presParOf" srcId="{CB110813-92E6-41A3-AFEE-C69204DDB90D}" destId="{097B18F0-9B67-42AF-9B09-8C6BF606DC20}" srcOrd="2" destOrd="0" presId="urn:microsoft.com/office/officeart/2008/layout/PictureStrips"/>
    <dgm:cxn modelId="{1294CE72-0376-4CB9-973B-0108A66678D6}" type="presParOf" srcId="{097B18F0-9B67-42AF-9B09-8C6BF606DC20}" destId="{86646B58-ED75-435F-9C84-D3109CD7C68F}" srcOrd="0" destOrd="0" presId="urn:microsoft.com/office/officeart/2008/layout/PictureStrips"/>
    <dgm:cxn modelId="{C2DB375C-5C29-4F5B-8120-5374E1FC3345}" type="presParOf" srcId="{097B18F0-9B67-42AF-9B09-8C6BF606DC20}" destId="{2BE7F199-8D9C-46D9-8723-B556D9CA9C4C}" srcOrd="1" destOrd="0" presId="urn:microsoft.com/office/officeart/2008/layout/PictureStrips"/>
    <dgm:cxn modelId="{A5FC0B4C-5850-42A7-96FA-757209933A5C}" type="presParOf" srcId="{CB110813-92E6-41A3-AFEE-C69204DDB90D}" destId="{BC4DBBA9-4695-413F-AEBA-3E1D38C5EF90}" srcOrd="3" destOrd="0" presId="urn:microsoft.com/office/officeart/2008/layout/PictureStrips"/>
    <dgm:cxn modelId="{3DBB8124-E30A-4F84-B8F7-5BB42F8A7721}" type="presParOf" srcId="{CB110813-92E6-41A3-AFEE-C69204DDB90D}" destId="{045EDC33-0C6F-4AB6-BB60-B4AB9E6ACA94}" srcOrd="4" destOrd="0" presId="urn:microsoft.com/office/officeart/2008/layout/PictureStrips"/>
    <dgm:cxn modelId="{FD332CD5-0A44-4704-9995-8428C0A54137}" type="presParOf" srcId="{045EDC33-0C6F-4AB6-BB60-B4AB9E6ACA94}" destId="{612F0664-E1B6-4DF9-A151-0F6BBD356963}" srcOrd="0" destOrd="0" presId="urn:microsoft.com/office/officeart/2008/layout/PictureStrips"/>
    <dgm:cxn modelId="{9289CFDD-F896-4C2E-B366-DBABC265D74F}" type="presParOf" srcId="{045EDC33-0C6F-4AB6-BB60-B4AB9E6ACA94}" destId="{BD80BF73-0474-4FFB-A95B-B28A957B3D4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6FE3A95-5118-4A91-BF7E-F53867C40616}" type="doc">
      <dgm:prSet loTypeId="urn:microsoft.com/office/officeart/2005/8/layout/hierarchy4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R"/>
        </a:p>
      </dgm:t>
    </dgm:pt>
    <dgm:pt modelId="{29F03712-0D99-447D-9C83-886779C7E67A}">
      <dgm:prSet phldrT="[Texto]"/>
      <dgm:spPr/>
      <dgm:t>
        <a:bodyPr/>
        <a:lstStyle/>
        <a:p>
          <a:r>
            <a:rPr lang="es-ES" b="1" dirty="0"/>
            <a:t>Aval del Ente Costarricense de Acreditación (ECA)</a:t>
          </a:r>
        </a:p>
        <a:p>
          <a:r>
            <a:rPr lang="es-ES" dirty="0"/>
            <a:t>Para Iluminación se admitirán pruebas de laboratorio de un laboratorio certificado</a:t>
          </a:r>
          <a:endParaRPr lang="es-CR" dirty="0"/>
        </a:p>
      </dgm:t>
    </dgm:pt>
    <dgm:pt modelId="{8353D37B-42D0-4CC0-B2A0-08C074E5F153}" type="parTrans" cxnId="{75A4A5F0-E316-454E-9858-9D4F1FFFCBC8}">
      <dgm:prSet/>
      <dgm:spPr/>
      <dgm:t>
        <a:bodyPr/>
        <a:lstStyle/>
        <a:p>
          <a:endParaRPr lang="es-CR"/>
        </a:p>
      </dgm:t>
    </dgm:pt>
    <dgm:pt modelId="{7037D0E1-9044-464C-B573-803ED88765B8}" type="sibTrans" cxnId="{75A4A5F0-E316-454E-9858-9D4F1FFFCBC8}">
      <dgm:prSet/>
      <dgm:spPr/>
      <dgm:t>
        <a:bodyPr/>
        <a:lstStyle/>
        <a:p>
          <a:endParaRPr lang="es-CR"/>
        </a:p>
      </dgm:t>
    </dgm:pt>
    <dgm:pt modelId="{6856EF03-9DEE-4B04-BE42-D5918EC6DD47}" type="pres">
      <dgm:prSet presAssocID="{A6FE3A95-5118-4A91-BF7E-F53867C40616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3A0841F-F705-4F4C-B65F-0C52F7FD0540}" type="pres">
      <dgm:prSet presAssocID="{29F03712-0D99-447D-9C83-886779C7E67A}" presName="vertOne" presStyleCnt="0"/>
      <dgm:spPr/>
    </dgm:pt>
    <dgm:pt modelId="{DFC770E3-8823-4E1C-95B7-88D529FD56A3}" type="pres">
      <dgm:prSet presAssocID="{29F03712-0D99-447D-9C83-886779C7E67A}" presName="txOne" presStyleLbl="node0" presStyleIdx="0" presStyleCnt="1" custScaleX="74498" custScaleY="68327" custLinFactNeighborX="-16160" custLinFactNeighborY="52139">
        <dgm:presLayoutVars>
          <dgm:chPref val="3"/>
        </dgm:presLayoutVars>
      </dgm:prSet>
      <dgm:spPr/>
    </dgm:pt>
    <dgm:pt modelId="{D21A6AC7-81DA-45DA-A883-355EE2D100F8}" type="pres">
      <dgm:prSet presAssocID="{29F03712-0D99-447D-9C83-886779C7E67A}" presName="horzOne" presStyleCnt="0"/>
      <dgm:spPr/>
    </dgm:pt>
  </dgm:ptLst>
  <dgm:cxnLst>
    <dgm:cxn modelId="{CC02A0B9-7090-4972-90BD-D24E38F99A49}" type="presOf" srcId="{A6FE3A95-5118-4A91-BF7E-F53867C40616}" destId="{6856EF03-9DEE-4B04-BE42-D5918EC6DD47}" srcOrd="0" destOrd="0" presId="urn:microsoft.com/office/officeart/2005/8/layout/hierarchy4"/>
    <dgm:cxn modelId="{8B7992F0-5F8B-4666-A8B1-E19E2ED6F35D}" type="presOf" srcId="{29F03712-0D99-447D-9C83-886779C7E67A}" destId="{DFC770E3-8823-4E1C-95B7-88D529FD56A3}" srcOrd="0" destOrd="0" presId="urn:microsoft.com/office/officeart/2005/8/layout/hierarchy4"/>
    <dgm:cxn modelId="{75A4A5F0-E316-454E-9858-9D4F1FFFCBC8}" srcId="{A6FE3A95-5118-4A91-BF7E-F53867C40616}" destId="{29F03712-0D99-447D-9C83-886779C7E67A}" srcOrd="0" destOrd="0" parTransId="{8353D37B-42D0-4CC0-B2A0-08C074E5F153}" sibTransId="{7037D0E1-9044-464C-B573-803ED88765B8}"/>
    <dgm:cxn modelId="{272A92A6-57A6-4981-B0ED-6EF7C25F306A}" type="presParOf" srcId="{6856EF03-9DEE-4B04-BE42-D5918EC6DD47}" destId="{93A0841F-F705-4F4C-B65F-0C52F7FD0540}" srcOrd="0" destOrd="0" presId="urn:microsoft.com/office/officeart/2005/8/layout/hierarchy4"/>
    <dgm:cxn modelId="{9FF31B98-EE2A-4B8E-A9B8-19B2005B2DC8}" type="presParOf" srcId="{93A0841F-F705-4F4C-B65F-0C52F7FD0540}" destId="{DFC770E3-8823-4E1C-95B7-88D529FD56A3}" srcOrd="0" destOrd="0" presId="urn:microsoft.com/office/officeart/2005/8/layout/hierarchy4"/>
    <dgm:cxn modelId="{D724A317-B1A8-4BC3-81F7-CCB7EBAFD52D}" type="presParOf" srcId="{93A0841F-F705-4F4C-B65F-0C52F7FD0540}" destId="{D21A6AC7-81DA-45DA-A883-355EE2D100F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930D4-6F3E-4651-ACDD-A0305486130E}">
      <dsp:nvSpPr>
        <dsp:cNvPr id="0" name=""/>
        <dsp:cNvSpPr/>
      </dsp:nvSpPr>
      <dsp:spPr>
        <a:xfrm>
          <a:off x="1565" y="1444996"/>
          <a:ext cx="1118011" cy="709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978D9B-3A86-48D5-861D-F71D0E811592}">
      <dsp:nvSpPr>
        <dsp:cNvPr id="0" name=""/>
        <dsp:cNvSpPr/>
      </dsp:nvSpPr>
      <dsp:spPr>
        <a:xfrm>
          <a:off x="125789" y="1563008"/>
          <a:ext cx="1118011" cy="709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b="0" kern="1200" spc="-10" dirty="0">
              <a:latin typeface="Calibri"/>
              <a:cs typeface="Calibri"/>
            </a:rPr>
            <a:t>Ambiental</a:t>
          </a:r>
          <a:endParaRPr lang="es-CR" sz="1600" kern="1200" dirty="0"/>
        </a:p>
      </dsp:txBody>
      <dsp:txXfrm>
        <a:off x="146582" y="1583801"/>
        <a:ext cx="1076425" cy="668351"/>
      </dsp:txXfrm>
    </dsp:sp>
    <dsp:sp modelId="{AC377C49-E866-4204-AD5F-9C07D8C8C3A9}">
      <dsp:nvSpPr>
        <dsp:cNvPr id="0" name=""/>
        <dsp:cNvSpPr/>
      </dsp:nvSpPr>
      <dsp:spPr>
        <a:xfrm>
          <a:off x="1368024" y="1444996"/>
          <a:ext cx="1118011" cy="709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A15D612-A314-4BCE-9A41-057011B58C8C}">
      <dsp:nvSpPr>
        <dsp:cNvPr id="0" name=""/>
        <dsp:cNvSpPr/>
      </dsp:nvSpPr>
      <dsp:spPr>
        <a:xfrm>
          <a:off x="1492247" y="1563008"/>
          <a:ext cx="1118011" cy="709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b="1" kern="1200" spc="-15" dirty="0">
              <a:latin typeface="Calibri"/>
              <a:cs typeface="Calibri"/>
            </a:rPr>
            <a:t>Económica</a:t>
          </a:r>
          <a:endParaRPr lang="es-CR" sz="1600" kern="1200" dirty="0"/>
        </a:p>
      </dsp:txBody>
      <dsp:txXfrm>
        <a:off x="1513040" y="1583801"/>
        <a:ext cx="1076425" cy="668351"/>
      </dsp:txXfrm>
    </dsp:sp>
    <dsp:sp modelId="{4906320B-CEAA-4FF0-92F6-8AEF8D7BBC11}">
      <dsp:nvSpPr>
        <dsp:cNvPr id="0" name=""/>
        <dsp:cNvSpPr/>
      </dsp:nvSpPr>
      <dsp:spPr>
        <a:xfrm>
          <a:off x="2734482" y="1444996"/>
          <a:ext cx="1118011" cy="709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A16BA1-26EA-4629-8ADC-6FC8EDEBF103}">
      <dsp:nvSpPr>
        <dsp:cNvPr id="0" name=""/>
        <dsp:cNvSpPr/>
      </dsp:nvSpPr>
      <dsp:spPr>
        <a:xfrm>
          <a:off x="2858706" y="1563008"/>
          <a:ext cx="1118011" cy="709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b="1" kern="1200" spc="-5" dirty="0">
              <a:latin typeface="Calibri"/>
              <a:cs typeface="Calibri"/>
            </a:rPr>
            <a:t>Social</a:t>
          </a:r>
          <a:endParaRPr lang="es-CR" sz="1600" kern="1200" dirty="0"/>
        </a:p>
      </dsp:txBody>
      <dsp:txXfrm>
        <a:off x="2879499" y="1583801"/>
        <a:ext cx="1076425" cy="668351"/>
      </dsp:txXfrm>
    </dsp:sp>
    <dsp:sp modelId="{E10BF608-55F1-4513-9699-2EC6ECF7CBAF}">
      <dsp:nvSpPr>
        <dsp:cNvPr id="0" name=""/>
        <dsp:cNvSpPr/>
      </dsp:nvSpPr>
      <dsp:spPr>
        <a:xfrm>
          <a:off x="4100941" y="1444996"/>
          <a:ext cx="1118011" cy="70993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18EC6EB-EFBE-4847-8219-6621F5D1B24C}">
      <dsp:nvSpPr>
        <dsp:cNvPr id="0" name=""/>
        <dsp:cNvSpPr/>
      </dsp:nvSpPr>
      <dsp:spPr>
        <a:xfrm>
          <a:off x="4225164" y="1563008"/>
          <a:ext cx="1118011" cy="7099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1600" kern="1200" spc="-15" dirty="0">
              <a:latin typeface="Calibri"/>
              <a:cs typeface="Calibri"/>
            </a:rPr>
            <a:t>Innovación</a:t>
          </a:r>
          <a:endParaRPr lang="es-CR" sz="1600" kern="1200" dirty="0"/>
        </a:p>
      </dsp:txBody>
      <dsp:txXfrm>
        <a:off x="4245957" y="1583801"/>
        <a:ext cx="1076425" cy="66835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46F065-A7B6-4CCE-BBFC-62119DEE5EE2}">
      <dsp:nvSpPr>
        <dsp:cNvPr id="0" name=""/>
        <dsp:cNvSpPr/>
      </dsp:nvSpPr>
      <dsp:spPr>
        <a:xfrm>
          <a:off x="0" y="0"/>
          <a:ext cx="626533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032D61-20D3-4B4C-B642-421A88B7B9B8}">
      <dsp:nvSpPr>
        <dsp:cNvPr id="0" name=""/>
        <dsp:cNvSpPr/>
      </dsp:nvSpPr>
      <dsp:spPr>
        <a:xfrm>
          <a:off x="0" y="0"/>
          <a:ext cx="1253066" cy="5291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000" kern="1200" dirty="0">
              <a:solidFill>
                <a:schemeClr val="bg1">
                  <a:lumMod val="50000"/>
                </a:schemeClr>
              </a:solidFill>
            </a:rPr>
            <a:t>Otros requisitos</a:t>
          </a:r>
        </a:p>
      </dsp:txBody>
      <dsp:txXfrm>
        <a:off x="0" y="0"/>
        <a:ext cx="1253066" cy="5291935"/>
      </dsp:txXfrm>
    </dsp:sp>
    <dsp:sp modelId="{A859A58B-4680-4E02-9DCA-07D1582E1905}">
      <dsp:nvSpPr>
        <dsp:cNvPr id="0" name=""/>
        <dsp:cNvSpPr/>
      </dsp:nvSpPr>
      <dsp:spPr>
        <a:xfrm>
          <a:off x="1347046" y="62208"/>
          <a:ext cx="4918287" cy="1244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>
                  <a:lumMod val="50000"/>
                </a:schemeClr>
              </a:solidFill>
            </a:rPr>
            <a:t>Se pueden definir en Cartel otros requisitos que consideren indispensables</a:t>
          </a:r>
          <a:endParaRPr lang="es-CR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347046" y="62208"/>
        <a:ext cx="4918287" cy="1244173"/>
      </dsp:txXfrm>
    </dsp:sp>
    <dsp:sp modelId="{341C641F-D175-4BB7-BB05-5E8523B7E332}">
      <dsp:nvSpPr>
        <dsp:cNvPr id="0" name=""/>
        <dsp:cNvSpPr/>
      </dsp:nvSpPr>
      <dsp:spPr>
        <a:xfrm>
          <a:off x="1253066" y="1306381"/>
          <a:ext cx="50122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9A76E0-94F9-49FB-96F8-6F7306210E2D}">
      <dsp:nvSpPr>
        <dsp:cNvPr id="0" name=""/>
        <dsp:cNvSpPr/>
      </dsp:nvSpPr>
      <dsp:spPr>
        <a:xfrm>
          <a:off x="1347046" y="1368590"/>
          <a:ext cx="4918287" cy="1244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>
                  <a:lumMod val="50000"/>
                </a:schemeClr>
              </a:solidFill>
            </a:rPr>
            <a:t>También puede definir requisitos técnicos superiores a los solicitados en las Fichas de SICOP</a:t>
          </a:r>
          <a:endParaRPr lang="es-CR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347046" y="1368590"/>
        <a:ext cx="4918287" cy="1244173"/>
      </dsp:txXfrm>
    </dsp:sp>
    <dsp:sp modelId="{E968CC50-13BC-495C-A8B9-D23E371CDE6F}">
      <dsp:nvSpPr>
        <dsp:cNvPr id="0" name=""/>
        <dsp:cNvSpPr/>
      </dsp:nvSpPr>
      <dsp:spPr>
        <a:xfrm>
          <a:off x="1253066" y="2612763"/>
          <a:ext cx="50122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9A1F92-7E0B-417E-8F66-0DFDF654D337}">
      <dsp:nvSpPr>
        <dsp:cNvPr id="0" name=""/>
        <dsp:cNvSpPr/>
      </dsp:nvSpPr>
      <dsp:spPr>
        <a:xfrm>
          <a:off x="1347046" y="2674972"/>
          <a:ext cx="4918287" cy="1244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>
                  <a:lumMod val="50000"/>
                </a:schemeClr>
              </a:solidFill>
            </a:rPr>
            <a:t>Todo requisito debe estar debidamente fundamentado</a:t>
          </a:r>
          <a:endParaRPr lang="es-CR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347046" y="2674972"/>
        <a:ext cx="4918287" cy="1244173"/>
      </dsp:txXfrm>
    </dsp:sp>
    <dsp:sp modelId="{F711A52E-21D7-40F3-8A3F-AF01CDF5796C}">
      <dsp:nvSpPr>
        <dsp:cNvPr id="0" name=""/>
        <dsp:cNvSpPr/>
      </dsp:nvSpPr>
      <dsp:spPr>
        <a:xfrm>
          <a:off x="1253066" y="3919145"/>
          <a:ext cx="50122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A56252-98E8-4D6D-B5A3-BAF4ED10F666}">
      <dsp:nvSpPr>
        <dsp:cNvPr id="0" name=""/>
        <dsp:cNvSpPr/>
      </dsp:nvSpPr>
      <dsp:spPr>
        <a:xfrm>
          <a:off x="1347046" y="3981354"/>
          <a:ext cx="4918287" cy="12441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kern="1200" dirty="0">
              <a:solidFill>
                <a:schemeClr val="bg1">
                  <a:lumMod val="50000"/>
                </a:schemeClr>
              </a:solidFill>
            </a:rPr>
            <a:t>No se podrá solicitar en Cartel requisitos inferiores a los solicitados en la Fichas de SICOP</a:t>
          </a:r>
          <a:endParaRPr lang="es-CR" sz="2500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1347046" y="3981354"/>
        <a:ext cx="4918287" cy="1244173"/>
      </dsp:txXfrm>
    </dsp:sp>
    <dsp:sp modelId="{B68FDD54-EC51-4277-958C-56F47D30657E}">
      <dsp:nvSpPr>
        <dsp:cNvPr id="0" name=""/>
        <dsp:cNvSpPr/>
      </dsp:nvSpPr>
      <dsp:spPr>
        <a:xfrm>
          <a:off x="1253066" y="5225527"/>
          <a:ext cx="501226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EAA74-BF59-4D52-A1CA-161ED4D8A87C}">
      <dsp:nvSpPr>
        <dsp:cNvPr id="0" name=""/>
        <dsp:cNvSpPr/>
      </dsp:nvSpPr>
      <dsp:spPr>
        <a:xfrm rot="16200000">
          <a:off x="1763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300" kern="1200" dirty="0"/>
            <a:t>Alternativa al certificado de producto para iluminación</a:t>
          </a:r>
        </a:p>
      </dsp:txBody>
      <dsp:txXfrm rot="5400000">
        <a:off x="1764" y="1727067"/>
        <a:ext cx="3241476" cy="1964531"/>
      </dsp:txXfrm>
    </dsp:sp>
    <dsp:sp modelId="{3906F6C0-D588-453B-8A11-95287736525E}">
      <dsp:nvSpPr>
        <dsp:cNvPr id="0" name=""/>
        <dsp:cNvSpPr/>
      </dsp:nvSpPr>
      <dsp:spPr>
        <a:xfrm rot="5400000">
          <a:off x="4197174" y="744802"/>
          <a:ext cx="3929062" cy="3929062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Se podrá admitir un informe de ensayo por parte de un laboratorio acreditado</a:t>
          </a:r>
          <a:endParaRPr lang="es-CR" sz="2300" kern="1200" dirty="0"/>
        </a:p>
      </dsp:txBody>
      <dsp:txXfrm rot="-5400000">
        <a:off x="4884761" y="1727068"/>
        <a:ext cx="3241476" cy="19645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1A8F27-BF58-4274-8140-762E0AB08986}">
      <dsp:nvSpPr>
        <dsp:cNvPr id="0" name=""/>
        <dsp:cNvSpPr/>
      </dsp:nvSpPr>
      <dsp:spPr>
        <a:xfrm>
          <a:off x="0" y="353093"/>
          <a:ext cx="8229600" cy="443856"/>
        </a:xfrm>
        <a:prstGeom prst="roundRect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400" b="1" kern="1200" dirty="0"/>
            <a:t>Ley para la Gestión Integral de Residuos, N° 8839</a:t>
          </a:r>
          <a:endParaRPr lang="es-CR" sz="2400" kern="1200" dirty="0"/>
        </a:p>
      </dsp:txBody>
      <dsp:txXfrm>
        <a:off x="21667" y="374760"/>
        <a:ext cx="8186266" cy="4005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1121B9-7703-41BE-A2F4-886AE87EC95A}">
      <dsp:nvSpPr>
        <dsp:cNvPr id="0" name=""/>
        <dsp:cNvSpPr/>
      </dsp:nvSpPr>
      <dsp:spPr>
        <a:xfrm>
          <a:off x="0" y="118859"/>
          <a:ext cx="8153400" cy="638820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alpha val="9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R" sz="2600" kern="1200" dirty="0"/>
            <a:t>ARTÍCULO 29.-  Compras del Estado</a:t>
          </a:r>
        </a:p>
      </dsp:txBody>
      <dsp:txXfrm>
        <a:off x="31185" y="150044"/>
        <a:ext cx="8091030" cy="576450"/>
      </dsp:txXfrm>
    </dsp:sp>
    <dsp:sp modelId="{AD49B66F-397A-4B06-B2D2-93C3CDEC24ED}">
      <dsp:nvSpPr>
        <dsp:cNvPr id="0" name=""/>
        <dsp:cNvSpPr/>
      </dsp:nvSpPr>
      <dsp:spPr>
        <a:xfrm>
          <a:off x="0" y="757680"/>
          <a:ext cx="8153400" cy="3390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870" tIns="33020" rIns="184912" bIns="33020" numCol="1" spcCol="1270" anchor="t" anchorCtr="0">
          <a:noAutofit/>
        </a:bodyPr>
        <a:lstStyle/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R" sz="2000" kern="1200" dirty="0"/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R" sz="2000" b="1" u="sng" kern="1200" dirty="0"/>
            <a:t>“Autorizase</a:t>
          </a:r>
          <a:r>
            <a:rPr lang="es-CR" sz="2000" b="1" u="none" kern="1200" dirty="0"/>
            <a:t> </a:t>
          </a:r>
          <a:r>
            <a:rPr lang="es-CR" sz="2000" kern="1200" dirty="0"/>
            <a:t>a las instituciones de la Administración Pública, empresas públicas y municipalidades para que </a:t>
          </a:r>
          <a:r>
            <a:rPr lang="es-CR" sz="2000" u="sng" kern="1200" dirty="0"/>
            <a:t>promuevan la compra y la utilización de materiales reutilizables, reciclables, biodegradables y valorizables</a:t>
          </a:r>
          <a:r>
            <a:rPr lang="es-CR" sz="2000" kern="1200" dirty="0"/>
            <a:t>(…).</a:t>
          </a:r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R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R" sz="2000" u="sng" kern="1200" dirty="0"/>
            <a:t>(…) deberán dar un veinte por ciento (20%) adicional a los oferentes que, en igualdad de condiciones</a:t>
          </a:r>
          <a:r>
            <a:rPr lang="es-CR" sz="2000" kern="1200" dirty="0"/>
            <a:t>, demuestren que los productos ofrecidos </a:t>
          </a:r>
          <a:r>
            <a:rPr lang="es-CR" sz="2000" u="sng" kern="1200" dirty="0"/>
            <a:t>incorporan criterios de la gestión integral de residuos</a:t>
          </a:r>
          <a:r>
            <a:rPr lang="es-CR" sz="2000" kern="1200" dirty="0"/>
            <a:t>, así como la gestión del residuo una vez terminada su vida útil (…).</a:t>
          </a:r>
        </a:p>
        <a:p>
          <a:pPr marL="228600" lvl="1" indent="-228600" algn="just" defTabSz="8890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CR" sz="2000" kern="1200" dirty="0"/>
        </a:p>
      </dsp:txBody>
      <dsp:txXfrm>
        <a:off x="0" y="757680"/>
        <a:ext cx="8153400" cy="33906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61E89-C549-4379-8B8B-7828C767E6E1}">
      <dsp:nvSpPr>
        <dsp:cNvPr id="0" name=""/>
        <dsp:cNvSpPr/>
      </dsp:nvSpPr>
      <dsp:spPr>
        <a:xfrm>
          <a:off x="400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agua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400" y="5254"/>
        <a:ext cx="950550" cy="871451"/>
      </dsp:txXfrm>
    </dsp:sp>
    <dsp:sp modelId="{7CF4F5FC-6CF0-419F-9C2F-A83BA313E79D}">
      <dsp:nvSpPr>
        <dsp:cNvPr id="0" name=""/>
        <dsp:cNvSpPr/>
      </dsp:nvSpPr>
      <dsp:spPr>
        <a:xfrm>
          <a:off x="1096193" y="5254"/>
          <a:ext cx="950550" cy="871451"/>
        </a:xfrm>
        <a:prstGeom prst="rect">
          <a:avLst/>
        </a:prstGeom>
        <a:solidFill>
          <a:schemeClr val="accent1">
            <a:alpha val="31000"/>
          </a:schemeClr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b="1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electricidad</a:t>
          </a:r>
          <a:endParaRPr lang="es-CR" sz="1050" b="1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1096193" y="5254"/>
        <a:ext cx="950550" cy="871451"/>
      </dsp:txXfrm>
    </dsp:sp>
    <dsp:sp modelId="{FBEF37D6-8045-41DB-91A8-045CDD7A5BD9}">
      <dsp:nvSpPr>
        <dsp:cNvPr id="0" name=""/>
        <dsp:cNvSpPr/>
      </dsp:nvSpPr>
      <dsp:spPr>
        <a:xfrm>
          <a:off x="2191985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combustibles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2191985" y="5254"/>
        <a:ext cx="950550" cy="871451"/>
      </dsp:txXfrm>
    </dsp:sp>
    <dsp:sp modelId="{FE10CEAF-9A68-40AD-8FA7-34E8315A1D7C}">
      <dsp:nvSpPr>
        <dsp:cNvPr id="0" name=""/>
        <dsp:cNvSpPr/>
      </dsp:nvSpPr>
      <dsp:spPr>
        <a:xfrm>
          <a:off x="3287778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Consumo de papel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3287778" y="5254"/>
        <a:ext cx="950550" cy="871451"/>
      </dsp:txXfrm>
    </dsp:sp>
    <dsp:sp modelId="{38380DFF-49D4-40D8-B193-EBA97C08A1C1}">
      <dsp:nvSpPr>
        <dsp:cNvPr id="0" name=""/>
        <dsp:cNvSpPr/>
      </dsp:nvSpPr>
      <dsp:spPr>
        <a:xfrm>
          <a:off x="4383570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residuos sólidos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4383570" y="5254"/>
        <a:ext cx="950550" cy="871451"/>
      </dsp:txXfrm>
    </dsp:sp>
    <dsp:sp modelId="{23E6C22A-7A39-4240-9750-675A7F3DB023}">
      <dsp:nvSpPr>
        <dsp:cNvPr id="0" name=""/>
        <dsp:cNvSpPr/>
      </dsp:nvSpPr>
      <dsp:spPr>
        <a:xfrm>
          <a:off x="5479362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aguas residuales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5479362" y="5254"/>
        <a:ext cx="950550" cy="871451"/>
      </dsp:txXfrm>
    </dsp:sp>
    <dsp:sp modelId="{5A1C1445-4AC2-4EB3-BDF9-25167FC93EA1}">
      <dsp:nvSpPr>
        <dsp:cNvPr id="0" name=""/>
        <dsp:cNvSpPr/>
      </dsp:nvSpPr>
      <dsp:spPr>
        <a:xfrm>
          <a:off x="6575155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Generación de emisiones atmosféricas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6575155" y="5254"/>
        <a:ext cx="950550" cy="871451"/>
      </dsp:txXfrm>
    </dsp:sp>
    <dsp:sp modelId="{4C17241C-70FA-4BDC-A671-303EE8931050}">
      <dsp:nvSpPr>
        <dsp:cNvPr id="0" name=""/>
        <dsp:cNvSpPr/>
      </dsp:nvSpPr>
      <dsp:spPr>
        <a:xfrm>
          <a:off x="7670947" y="5254"/>
          <a:ext cx="950550" cy="871451"/>
        </a:xfrm>
        <a:prstGeom prst="rect">
          <a:avLst/>
        </a:prstGeom>
        <a:solidFill>
          <a:schemeClr val="lt1"/>
        </a:solidFill>
        <a:ln w="19050" cap="flat" cmpd="sng" algn="ctr">
          <a:solidFill>
            <a:schemeClr val="accent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/>
        </a:lnRef>
        <a:fillRef idx="1">
          <a:schemeClr val="lt1"/>
        </a:fillRef>
        <a:effectRef idx="0">
          <a:schemeClr val="accent2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050" kern="1200" dirty="0">
              <a:solidFill>
                <a:schemeClr val="accent1">
                  <a:lumMod val="50000"/>
                </a:schemeClr>
              </a:solidFill>
              <a:latin typeface="Calibri" pitchFamily="34" charset="0"/>
            </a:rPr>
            <a:t>Otros aspectos ambientales aplicables</a:t>
          </a:r>
          <a:endParaRPr lang="es-CR" sz="1050" kern="1200" dirty="0">
            <a:solidFill>
              <a:schemeClr val="accent1">
                <a:lumMod val="50000"/>
              </a:schemeClr>
            </a:solidFill>
            <a:latin typeface="Calibri" pitchFamily="34" charset="0"/>
          </a:endParaRPr>
        </a:p>
      </dsp:txBody>
      <dsp:txXfrm>
        <a:off x="7670947" y="5254"/>
        <a:ext cx="950550" cy="87145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9D31E-CC65-8B4B-90B0-D1B387527072}">
      <dsp:nvSpPr>
        <dsp:cNvPr id="0" name=""/>
        <dsp:cNvSpPr/>
      </dsp:nvSpPr>
      <dsp:spPr>
        <a:xfrm>
          <a:off x="0" y="120160"/>
          <a:ext cx="5457238" cy="8189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LEY 8279 </a:t>
          </a:r>
          <a:r>
            <a:rPr lang="es-CR" sz="2400" b="0" i="0" kern="1200" dirty="0"/>
            <a:t>SISTEMA NACIONAL PARA LA CALIDAD</a:t>
          </a:r>
          <a:endParaRPr lang="es-ES" sz="2400" kern="1200" dirty="0"/>
        </a:p>
      </dsp:txBody>
      <dsp:txXfrm>
        <a:off x="39977" y="160137"/>
        <a:ext cx="5377284" cy="738981"/>
      </dsp:txXfrm>
    </dsp:sp>
    <dsp:sp modelId="{4ECCB499-2C73-4042-A6E5-084BACF764DB}">
      <dsp:nvSpPr>
        <dsp:cNvPr id="0" name=""/>
        <dsp:cNvSpPr/>
      </dsp:nvSpPr>
      <dsp:spPr>
        <a:xfrm>
          <a:off x="0" y="939095"/>
          <a:ext cx="5457238" cy="4106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3267" tIns="30480" rIns="170688" bIns="30480" numCol="1" spcCol="1270" anchor="t" anchorCtr="0">
          <a:noAutofit/>
        </a:bodyPr>
        <a:lstStyle/>
        <a:p>
          <a:pPr marL="228600" lvl="1" indent="-228600" algn="just" defTabSz="10668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400" kern="1200" dirty="0"/>
            <a:t>Artículo 44: </a:t>
          </a:r>
          <a:r>
            <a:rPr lang="es-CR" sz="2400" b="1" i="0" kern="1200" dirty="0"/>
            <a:t>Reconocimiento de la Normalización</a:t>
          </a:r>
          <a:r>
            <a:rPr lang="es-CR" sz="2400" b="0" i="0" kern="1200" dirty="0"/>
            <a:t>. Las normas voluntarias, en tanto facilitadoras del entendimiento entre proveedores y consumidores o usuarios, y promotoras del desarrollo tecnológico y productivo del país, serán reconocidas como de interés público. Por eso, </a:t>
          </a:r>
          <a:r>
            <a:rPr lang="es-CR" sz="2400" b="1" i="0" kern="1200" dirty="0"/>
            <a:t>la Administración Pública promoverá su uso </a:t>
          </a:r>
          <a:r>
            <a:rPr lang="es-CR" sz="2400" b="0" i="0" kern="1200" dirty="0"/>
            <a:t>y participará activamente en su desarrollo y financiamiento.</a:t>
          </a:r>
          <a:endParaRPr lang="es-ES" sz="2400" kern="1200" dirty="0"/>
        </a:p>
      </dsp:txBody>
      <dsp:txXfrm>
        <a:off x="0" y="939095"/>
        <a:ext cx="5457238" cy="41068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9D31E-CC65-8B4B-90B0-D1B387527072}">
      <dsp:nvSpPr>
        <dsp:cNvPr id="0" name=""/>
        <dsp:cNvSpPr/>
      </dsp:nvSpPr>
      <dsp:spPr>
        <a:xfrm>
          <a:off x="0" y="0"/>
          <a:ext cx="4900989" cy="54562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NORMAS INTE</a:t>
          </a:r>
        </a:p>
      </dsp:txBody>
      <dsp:txXfrm>
        <a:off x="26635" y="26635"/>
        <a:ext cx="4847719" cy="492359"/>
      </dsp:txXfrm>
    </dsp:sp>
    <dsp:sp modelId="{4ECCB499-2C73-4042-A6E5-084BACF764DB}">
      <dsp:nvSpPr>
        <dsp:cNvPr id="0" name=""/>
        <dsp:cNvSpPr/>
      </dsp:nvSpPr>
      <dsp:spPr>
        <a:xfrm>
          <a:off x="0" y="546788"/>
          <a:ext cx="4900989" cy="15034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5606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R" sz="2000" b="0" i="0" kern="1200" dirty="0"/>
            <a:t>En la creación de normas participan todos los interesados y se basan en ciencia técnica y experiencia.</a:t>
          </a:r>
          <a:endParaRPr lang="es-ES" sz="2000" kern="1200" dirty="0"/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 dirty="0"/>
            <a:t>Las normas establecen las características técnicas.</a:t>
          </a:r>
        </a:p>
      </dsp:txBody>
      <dsp:txXfrm>
        <a:off x="0" y="546788"/>
        <a:ext cx="4900989" cy="15034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89D31E-CC65-8B4B-90B0-D1B387527072}">
      <dsp:nvSpPr>
        <dsp:cNvPr id="0" name=""/>
        <dsp:cNvSpPr/>
      </dsp:nvSpPr>
      <dsp:spPr>
        <a:xfrm>
          <a:off x="0" y="112086"/>
          <a:ext cx="4877041" cy="70422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/>
            <a:t>AVAL DE ECA Y CERTIFICADOS</a:t>
          </a:r>
        </a:p>
      </dsp:txBody>
      <dsp:txXfrm>
        <a:off x="34377" y="146463"/>
        <a:ext cx="4808287" cy="635469"/>
      </dsp:txXfrm>
    </dsp:sp>
    <dsp:sp modelId="{4ECCB499-2C73-4042-A6E5-084BACF764DB}">
      <dsp:nvSpPr>
        <dsp:cNvPr id="0" name=""/>
        <dsp:cNvSpPr/>
      </dsp:nvSpPr>
      <dsp:spPr>
        <a:xfrm>
          <a:off x="0" y="816309"/>
          <a:ext cx="4877041" cy="15136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846" tIns="25400" rIns="142240" bIns="25400" numCol="1" spcCol="1270" anchor="t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ES" sz="2000" kern="1200" dirty="0"/>
            <a:t>El certificado sólo puede ser emitido por un ente reconocido de tercera parte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CR" sz="2000" b="0" i="0" kern="1200" dirty="0"/>
            <a:t>El </a:t>
          </a:r>
          <a:r>
            <a:rPr lang="es-CR" sz="2000" b="1" i="0" kern="1200" dirty="0"/>
            <a:t>Aval de ECA </a:t>
          </a:r>
          <a:r>
            <a:rPr lang="es-CR" sz="2000" b="0" i="0" kern="1200" dirty="0"/>
            <a:t>garantiza que el certificado del producto es válido y emitido por tercera parte</a:t>
          </a:r>
          <a:endParaRPr lang="es-ES" sz="2000" kern="1200" dirty="0"/>
        </a:p>
      </dsp:txBody>
      <dsp:txXfrm>
        <a:off x="0" y="816309"/>
        <a:ext cx="4877041" cy="151368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31C8F0-7F40-49B8-9F84-9173BE293FCB}">
      <dsp:nvSpPr>
        <dsp:cNvPr id="0" name=""/>
        <dsp:cNvSpPr/>
      </dsp:nvSpPr>
      <dsp:spPr>
        <a:xfrm>
          <a:off x="101522" y="572832"/>
          <a:ext cx="2405695" cy="7517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920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297 Luminarias</a:t>
          </a:r>
          <a:endParaRPr lang="es-CR" sz="1600" kern="1200" dirty="0"/>
        </a:p>
      </dsp:txBody>
      <dsp:txXfrm>
        <a:off x="101522" y="572832"/>
        <a:ext cx="2405695" cy="751779"/>
      </dsp:txXfrm>
    </dsp:sp>
    <dsp:sp modelId="{8CBF8A93-5BC3-4F4B-A19F-43F5A77820D8}">
      <dsp:nvSpPr>
        <dsp:cNvPr id="0" name=""/>
        <dsp:cNvSpPr/>
      </dsp:nvSpPr>
      <dsp:spPr>
        <a:xfrm>
          <a:off x="1285" y="464242"/>
          <a:ext cx="526245" cy="789368"/>
        </a:xfrm>
        <a:prstGeom prst="rect">
          <a:avLst/>
        </a:prstGeom>
        <a:solidFill>
          <a:schemeClr val="accent1">
            <a:tint val="5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646B58-ED75-435F-9C84-D3109CD7C68F}">
      <dsp:nvSpPr>
        <dsp:cNvPr id="0" name=""/>
        <dsp:cNvSpPr/>
      </dsp:nvSpPr>
      <dsp:spPr>
        <a:xfrm>
          <a:off x="2741898" y="572832"/>
          <a:ext cx="2405695" cy="7517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920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296 refrigeradores y congeladores</a:t>
          </a:r>
          <a:endParaRPr lang="es-CR" sz="1600" kern="1200" dirty="0"/>
        </a:p>
      </dsp:txBody>
      <dsp:txXfrm>
        <a:off x="2741898" y="572832"/>
        <a:ext cx="2405695" cy="751779"/>
      </dsp:txXfrm>
    </dsp:sp>
    <dsp:sp modelId="{2BE7F199-8D9C-46D9-8723-B556D9CA9C4C}">
      <dsp:nvSpPr>
        <dsp:cNvPr id="0" name=""/>
        <dsp:cNvSpPr/>
      </dsp:nvSpPr>
      <dsp:spPr>
        <a:xfrm>
          <a:off x="2640375" y="464242"/>
          <a:ext cx="526245" cy="789368"/>
        </a:xfrm>
        <a:prstGeom prst="rect">
          <a:avLst/>
        </a:prstGeom>
        <a:solidFill>
          <a:schemeClr val="accent1">
            <a:tint val="50000"/>
            <a:alpha val="90000"/>
            <a:hueOff val="18820"/>
            <a:satOff val="-838"/>
            <a:lumOff val="7326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F0664-E1B6-4DF9-A151-0F6BBD356963}">
      <dsp:nvSpPr>
        <dsp:cNvPr id="0" name=""/>
        <dsp:cNvSpPr/>
      </dsp:nvSpPr>
      <dsp:spPr>
        <a:xfrm>
          <a:off x="1536388" y="1519239"/>
          <a:ext cx="2675181" cy="751779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9206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60 aires acondicionados</a:t>
          </a:r>
          <a:endParaRPr lang="es-CR" sz="1600" kern="1200" dirty="0"/>
        </a:p>
      </dsp:txBody>
      <dsp:txXfrm>
        <a:off x="1536388" y="1519239"/>
        <a:ext cx="2675181" cy="751779"/>
      </dsp:txXfrm>
    </dsp:sp>
    <dsp:sp modelId="{BD80BF73-0474-4FFB-A95B-B28A957B3D4D}">
      <dsp:nvSpPr>
        <dsp:cNvPr id="0" name=""/>
        <dsp:cNvSpPr/>
      </dsp:nvSpPr>
      <dsp:spPr>
        <a:xfrm>
          <a:off x="1270711" y="1410649"/>
          <a:ext cx="526245" cy="789368"/>
        </a:xfrm>
        <a:prstGeom prst="rect">
          <a:avLst/>
        </a:prstGeom>
        <a:solidFill>
          <a:schemeClr val="accent1">
            <a:tint val="50000"/>
            <a:alpha val="90000"/>
            <a:hueOff val="37639"/>
            <a:satOff val="-1677"/>
            <a:lumOff val="14651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C770E3-8823-4E1C-95B7-88D529FD56A3}">
      <dsp:nvSpPr>
        <dsp:cNvPr id="0" name=""/>
        <dsp:cNvSpPr/>
      </dsp:nvSpPr>
      <dsp:spPr>
        <a:xfrm>
          <a:off x="0" y="865322"/>
          <a:ext cx="5709208" cy="18667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b="1" kern="1200" dirty="0"/>
            <a:t>Aval del Ente Costarricense de Acreditación (ECA)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Para Iluminación se admitirán pruebas de laboratorio de un laboratorio certificado</a:t>
          </a:r>
          <a:endParaRPr lang="es-CR" sz="2300" kern="1200" dirty="0"/>
        </a:p>
      </dsp:txBody>
      <dsp:txXfrm>
        <a:off x="54675" y="919997"/>
        <a:ext cx="5599858" cy="175737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0D13A-F911-4F56-98B4-C8718FA512B0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R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E29504-E763-497B-B3D2-179F778AB327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771806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29504-E763-497B-B3D2-179F778AB327}" type="slidenum">
              <a:rPr lang="es-CR" smtClean="0"/>
              <a:t>7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79886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01C2F6-078D-0C09-937A-677B7E0960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D68998F-9949-A3E5-7E2F-4C92907FBD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0EFB5F-B614-B6DD-F608-303F71E2F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87055D-9222-BF44-DA3E-5A7ACED6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F5F481-581F-B7B4-EAA6-D38599FC3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717443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9D57DA-02E7-8F99-CE19-563FD8905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1953DE5-4E4C-AA97-314D-4F84946AA3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B16269-35A3-D6D2-602D-3CD3A7AB4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DC3BBB-9275-1765-7DDE-EC26F548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A373591-7AD4-59A8-E505-B81517D7D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56688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7196973-4ED3-9186-9AEE-9B12D4A597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BDD226D-6B3D-0B96-15BE-1848442A11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D73B0F6-1334-B082-088F-076AB6DCA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EC4FE4-F6BC-3748-011D-8BF843318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66E722C-E565-38A7-29DB-5AC4EBEBF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74773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C67CAE-E1EC-A6D4-7B6D-CAE8F61EF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F3B9EFF-94B8-D3F8-1CC8-EA5C793EB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6B40036-F0DF-B140-740C-015088A47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711BA9-388A-9667-6578-564400B2B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8AE65E2-D47D-5F6E-64E1-70D62D5F5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706762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56481C-6749-2035-3A29-23E999EB1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23CB7DF-B09E-D250-09E9-729944E2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E029B35-BDE5-BF4F-31D8-8AF132DF2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A81E919-05C2-C213-897D-264F5C2FF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3DD2FB-A647-8708-C5B0-BFDC5E466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675730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AA854-A799-A8D7-267D-F958BA778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91F0FE-0145-EDF3-5056-4D38C71850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DCF282A-89BA-FBE5-10BA-0F44431995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9656735-7466-85CD-6282-592BCF3A2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37AF2C-1A28-7173-1270-1636D0F9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81D6044-1770-2417-0707-C0B00576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3368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E0A47E-0387-40D5-9D35-754D15390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3D77D-4E45-E1CB-E9FF-DEA2EEF904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5436054-1DD5-C5D6-A364-DC77B1B3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9B1DF3-638F-7AAA-18DA-A9E88447E5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5EA9F2F-649B-6B55-6D20-BB2F6505B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6210BD7-9501-14C9-6D12-409BB43A4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36DB462-74F3-FB1A-AC49-8DA2B203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8DB8269-CD26-F96B-9294-714D03ACB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214730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B03D90-DCB9-13C6-F055-A6D72986F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CA4A2B9-F96A-557E-9773-A1ED6BC02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934EA69-1AB0-D457-FBBE-8C7DE260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D4B6974-B165-579D-3CB7-5BC51812F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16498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8BC018E-167F-13EE-890A-82B60B34E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26BDDA9-6040-8F14-EB0A-F35E67CF5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A0D4B34-C461-75D8-BA68-DFA4F6B95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002797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273098-09E6-F008-038C-C25CBA12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1D0AAC1-C313-A13F-D105-9B87E36541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E9656A8-90FC-3D28-E76D-C634229627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FFC310-14FE-EA2D-A9F0-0C343096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C2A5ED-6B97-9183-0DBA-2D2F88208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2BB97B-9064-4014-3BF2-A19950310E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53216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E0191-96AB-0FC2-0B2D-1BB0B41D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7AFA20-637C-996D-BEB4-0CC3A7CAB6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104F386-EDD2-A21B-EAA7-E72936F4E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0012BCA-4F76-4D39-7D2F-78A13CCE5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54557D-D26A-85AD-41BC-E1E18A320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 dirty="0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DA79551-3EEC-CF97-CA43-601DA136B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146749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DEA289E-6DA2-5692-92D8-E010F43E8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445FC3-53D1-A4F3-2D0F-8C2E44FD7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3FC920-A7F6-1F4A-626D-44470E7CC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A5A11C-21F2-4DE3-B7BE-BBD32F1D31C3}" type="datetimeFigureOut">
              <a:rPr lang="es-CR" smtClean="0"/>
              <a:t>28/2/2025</a:t>
            </a:fld>
            <a:endParaRPr lang="es-CR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138CDC4-CF65-324C-4CD5-B4E271DB84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 dirty="0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4DB4C6-565E-3F23-E073-CD265E1156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83A8BE-6965-4346-8646-A46BB9AD8E12}" type="slidenum">
              <a:rPr lang="es-CR" smtClean="0"/>
              <a:t>‹Nº›</a:t>
            </a:fld>
            <a:endParaRPr lang="es-CR" dirty="0"/>
          </a:p>
        </p:txBody>
      </p:sp>
    </p:spTree>
    <p:extLst>
      <p:ext uri="{BB962C8B-B14F-4D97-AF65-F5344CB8AC3E}">
        <p14:creationId xmlns:p14="http://schemas.microsoft.com/office/powerpoint/2010/main" val="389748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13" Type="http://schemas.openxmlformats.org/officeDocument/2006/relationships/diagramColors" Target="../diagrams/colors10.xml"/><Relationship Id="rId3" Type="http://schemas.openxmlformats.org/officeDocument/2006/relationships/image" Target="../media/image17.jpeg"/><Relationship Id="rId7" Type="http://schemas.openxmlformats.org/officeDocument/2006/relationships/diagramQuickStyle" Target="../diagrams/quickStyle9.xml"/><Relationship Id="rId12" Type="http://schemas.openxmlformats.org/officeDocument/2006/relationships/diagramQuickStyle" Target="../diagrams/quickStyle10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9.xml"/><Relationship Id="rId11" Type="http://schemas.openxmlformats.org/officeDocument/2006/relationships/diagramLayout" Target="../diagrams/layout10.xml"/><Relationship Id="rId5" Type="http://schemas.openxmlformats.org/officeDocument/2006/relationships/diagramData" Target="../diagrams/data9.xml"/><Relationship Id="rId10" Type="http://schemas.openxmlformats.org/officeDocument/2006/relationships/diagramData" Target="../diagrams/data10.xml"/><Relationship Id="rId4" Type="http://schemas.openxmlformats.org/officeDocument/2006/relationships/image" Target="../media/image12.jpeg"/><Relationship Id="rId9" Type="http://schemas.microsoft.com/office/2007/relationships/diagramDrawing" Target="../diagrams/drawing9.xml"/><Relationship Id="rId14" Type="http://schemas.microsoft.com/office/2007/relationships/diagramDrawing" Target="../diagrams/drawin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Layout" Target="../diagrams/layout1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12" Type="http://schemas.openxmlformats.org/officeDocument/2006/relationships/image" Target="../media/image7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hyperlink" Target="http://www.topgreenlighting.com/uploadfile/20111031/20111031200030667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13" Type="http://schemas.openxmlformats.org/officeDocument/2006/relationships/diagramData" Target="../diagrams/data7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17" Type="http://schemas.microsoft.com/office/2007/relationships/diagramDrawing" Target="../diagrams/drawing7.xml"/><Relationship Id="rId2" Type="http://schemas.openxmlformats.org/officeDocument/2006/relationships/notesSlide" Target="../notesSlides/notesSlide1.xml"/><Relationship Id="rId16" Type="http://schemas.openxmlformats.org/officeDocument/2006/relationships/diagramColors" Target="../diagrams/colors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5" Type="http://schemas.openxmlformats.org/officeDocument/2006/relationships/diagramQuickStyle" Target="../diagrams/quickStyle7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Relationship Id="rId14" Type="http://schemas.openxmlformats.org/officeDocument/2006/relationships/diagramLayout" Target="../diagrams/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11.jpe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10" Type="http://schemas.openxmlformats.org/officeDocument/2006/relationships/image" Target="../media/image14.jpeg"/><Relationship Id="rId4" Type="http://schemas.openxmlformats.org/officeDocument/2006/relationships/diagramQuickStyle" Target="../diagrams/quickStyle8.xml"/><Relationship Id="rId9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2.jpeg"/><Relationship Id="rId4" Type="http://schemas.openxmlformats.org/officeDocument/2006/relationships/image" Target="../media/image17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Qué es la eficiencia energética? Te mostramos algunos ejemplos">
            <a:extLst>
              <a:ext uri="{FF2B5EF4-FFF2-40B4-BE49-F238E27FC236}">
                <a16:creationId xmlns:a16="http://schemas.microsoft.com/office/drawing/2014/main" id="{86F2BD16-F43E-8D10-DBF8-A2D45871A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3" r="-4" b="-4"/>
          <a:stretch/>
        </p:blipFill>
        <p:spPr bwMode="auto">
          <a:xfrm>
            <a:off x="1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3" name="Rectangle 1032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ED1B2F4-176A-C945-80B2-18C6E4F49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925" y="812799"/>
            <a:ext cx="3831218" cy="2379285"/>
          </a:xfrm>
          <a:noFill/>
        </p:spPr>
        <p:txBody>
          <a:bodyPr>
            <a:normAutofit/>
          </a:bodyPr>
          <a:lstStyle/>
          <a:p>
            <a:r>
              <a:rPr lang="es-CR" sz="5200" dirty="0"/>
              <a:t>Eficiencia Energética y Directriz - 11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1A95AEF-0B7F-87CC-2770-F4CCC576E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54680" y="6057296"/>
            <a:ext cx="3445766" cy="411237"/>
          </a:xfrm>
          <a:noFill/>
        </p:spPr>
        <p:txBody>
          <a:bodyPr>
            <a:normAutofit fontScale="92500"/>
          </a:bodyPr>
          <a:lstStyle/>
          <a:p>
            <a:pPr algn="l"/>
            <a:r>
              <a:rPr lang="es-CR" sz="1700" dirty="0"/>
              <a:t>Ing. Francisco Gómez Bueno, M.Sc.</a:t>
            </a:r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0F9F45D7-23DC-2FC7-E2A5-02C17B89109F}"/>
              </a:ext>
            </a:extLst>
          </p:cNvPr>
          <p:cNvSpPr txBox="1">
            <a:spLocks/>
          </p:cNvSpPr>
          <p:nvPr/>
        </p:nvSpPr>
        <p:spPr>
          <a:xfrm>
            <a:off x="8514377" y="5462210"/>
            <a:ext cx="3445766" cy="4112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R" dirty="0"/>
              <a:t>7 de marzo de 2025</a:t>
            </a:r>
          </a:p>
        </p:txBody>
      </p:sp>
    </p:spTree>
    <p:extLst>
      <p:ext uri="{BB962C8B-B14F-4D97-AF65-F5344CB8AC3E}">
        <p14:creationId xmlns:p14="http://schemas.microsoft.com/office/powerpoint/2010/main" val="924304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044C26-BA9C-E964-A5AE-0F329DB4B3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CC85D0D9-8BBF-6951-34AE-9DC64BC88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177" y="2562427"/>
            <a:ext cx="5336995" cy="785225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Directriz 011 - MINAE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C2EACFBE-71E7-144C-CD65-84A18CC7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8FC"/>
              </a:clrFrom>
              <a:clrTo>
                <a:srgbClr val="F7F8FC">
                  <a:alpha val="0"/>
                </a:srgbClr>
              </a:clrTo>
            </a:clrChange>
          </a:blip>
          <a:srcRect t="11737" r="23484"/>
          <a:stretch>
            <a:fillRect/>
          </a:stretch>
        </p:blipFill>
        <p:spPr bwMode="auto">
          <a:xfrm>
            <a:off x="1344627" y="1283629"/>
            <a:ext cx="1966074" cy="1583993"/>
          </a:xfrm>
          <a:prstGeom prst="rect">
            <a:avLst/>
          </a:prstGeom>
          <a:noFill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CB01753-2E65-43C6-47EC-D0589237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915" y="169283"/>
            <a:ext cx="2376263" cy="1363975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FCAAA9B-CC1C-5800-D39E-88A0A92A7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345" t="8276" r="17240" b="11033"/>
          <a:stretch>
            <a:fillRect/>
          </a:stretch>
        </p:blipFill>
        <p:spPr bwMode="auto">
          <a:xfrm>
            <a:off x="3495189" y="169283"/>
            <a:ext cx="1527923" cy="1702543"/>
          </a:xfrm>
          <a:prstGeom prst="rect">
            <a:avLst/>
          </a:prstGeom>
          <a:noFill/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1151CBC6-8311-475D-A559-25AA0BEAF78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6110078"/>
              </p:ext>
            </p:extLst>
          </p:nvPr>
        </p:nvGraphicFramePr>
        <p:xfrm>
          <a:off x="261914" y="3787947"/>
          <a:ext cx="7663573" cy="27320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764062F4-E64B-36EA-2899-6FCB6A7BC75A}"/>
              </a:ext>
            </a:extLst>
          </p:cNvPr>
          <p:cNvSpPr txBox="1"/>
          <p:nvPr/>
        </p:nvSpPr>
        <p:spPr>
          <a:xfrm>
            <a:off x="333829" y="3915148"/>
            <a:ext cx="57621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3200" b="1" dirty="0">
                <a:solidFill>
                  <a:srgbClr val="0070C0"/>
                </a:solidFill>
              </a:rPr>
              <a:t>Requisitos de admisibilidad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53E60DEC-23F0-D4EE-8B05-93ED6233BB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3109676"/>
              </p:ext>
            </p:extLst>
          </p:nvPr>
        </p:nvGraphicFramePr>
        <p:xfrm>
          <a:off x="5733172" y="1228063"/>
          <a:ext cx="6265334" cy="5291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408006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5 CuadroTexto">
            <a:extLst>
              <a:ext uri="{FF2B5EF4-FFF2-40B4-BE49-F238E27FC236}">
                <a16:creationId xmlns:a16="http://schemas.microsoft.com/office/drawing/2014/main" id="{B73FDEA7-D175-DB23-3E39-35C2CF3CF1E4}"/>
              </a:ext>
            </a:extLst>
          </p:cNvPr>
          <p:cNvSpPr txBox="1"/>
          <p:nvPr/>
        </p:nvSpPr>
        <p:spPr>
          <a:xfrm>
            <a:off x="2666478" y="4560750"/>
            <a:ext cx="22253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CR"/>
            </a:defPPr>
            <a:lvl1pPr algn="ctr">
              <a:defRPr sz="1400" b="1"/>
            </a:lvl1pPr>
          </a:lstStyle>
          <a:p>
            <a:r>
              <a:rPr lang="es-CR" dirty="0">
                <a:latin typeface="+mj-lt"/>
              </a:rPr>
              <a:t>Productos certificados</a:t>
            </a:r>
          </a:p>
        </p:txBody>
      </p:sp>
      <p:sp>
        <p:nvSpPr>
          <p:cNvPr id="5" name="10 CuadroTexto">
            <a:extLst>
              <a:ext uri="{FF2B5EF4-FFF2-40B4-BE49-F238E27FC236}">
                <a16:creationId xmlns:a16="http://schemas.microsoft.com/office/drawing/2014/main" id="{E24A5F9B-1CEF-0EAC-46E1-359FC1C36486}"/>
              </a:ext>
            </a:extLst>
          </p:cNvPr>
          <p:cNvSpPr txBox="1"/>
          <p:nvPr/>
        </p:nvSpPr>
        <p:spPr>
          <a:xfrm>
            <a:off x="10178573" y="5104860"/>
            <a:ext cx="22253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1400" b="1" dirty="0">
                <a:latin typeface="+mj-lt"/>
              </a:rPr>
              <a:t>Información sobre la acreditación</a:t>
            </a:r>
          </a:p>
        </p:txBody>
      </p:sp>
      <p:pic>
        <p:nvPicPr>
          <p:cNvPr id="6" name="Imagen 5" descr="Texto, Aplicación&#10;&#10;Descripción generada automáticamente">
            <a:extLst>
              <a:ext uri="{FF2B5EF4-FFF2-40B4-BE49-F238E27FC236}">
                <a16:creationId xmlns:a16="http://schemas.microsoft.com/office/drawing/2014/main" id="{6C62EFC6-6E86-572F-8A9B-083452F9E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12" y="92475"/>
            <a:ext cx="5289946" cy="6862632"/>
          </a:xfrm>
          <a:prstGeom prst="rect">
            <a:avLst/>
          </a:prstGeom>
        </p:spPr>
      </p:pic>
      <p:cxnSp>
        <p:nvCxnSpPr>
          <p:cNvPr id="7" name="7 Conector curvado">
            <a:extLst>
              <a:ext uri="{FF2B5EF4-FFF2-40B4-BE49-F238E27FC236}">
                <a16:creationId xmlns:a16="http://schemas.microsoft.com/office/drawing/2014/main" id="{27699742-D9CF-CBFB-6233-C5191BBB253D}"/>
              </a:ext>
            </a:extLst>
          </p:cNvPr>
          <p:cNvCxnSpPr>
            <a:cxnSpLocks/>
          </p:cNvCxnSpPr>
          <p:nvPr/>
        </p:nvCxnSpPr>
        <p:spPr>
          <a:xfrm rot="16200000" flipH="1">
            <a:off x="4634886" y="4044988"/>
            <a:ext cx="438763" cy="1647078"/>
          </a:xfrm>
          <a:prstGeom prst="curvedConnector4">
            <a:avLst>
              <a:gd name="adj1" fmla="val -52101"/>
              <a:gd name="adj2" fmla="val 83777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29 Conector curvado">
            <a:extLst>
              <a:ext uri="{FF2B5EF4-FFF2-40B4-BE49-F238E27FC236}">
                <a16:creationId xmlns:a16="http://schemas.microsoft.com/office/drawing/2014/main" id="{29FA9CFE-9935-E4E4-5383-F5757AE4527D}"/>
              </a:ext>
            </a:extLst>
          </p:cNvPr>
          <p:cNvCxnSpPr>
            <a:cxnSpLocks/>
          </p:cNvCxnSpPr>
          <p:nvPr/>
        </p:nvCxnSpPr>
        <p:spPr>
          <a:xfrm rot="10800000" flipV="1">
            <a:off x="9944549" y="5628080"/>
            <a:ext cx="1771156" cy="650618"/>
          </a:xfrm>
          <a:prstGeom prst="curvedConnector3">
            <a:avLst>
              <a:gd name="adj1" fmla="val 50000"/>
            </a:avLst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1 Marcador de texto">
            <a:extLst>
              <a:ext uri="{FF2B5EF4-FFF2-40B4-BE49-F238E27FC236}">
                <a16:creationId xmlns:a16="http://schemas.microsoft.com/office/drawing/2014/main" id="{CCD87A47-264A-8653-7B74-2CC66D8D1D59}"/>
              </a:ext>
            </a:extLst>
          </p:cNvPr>
          <p:cNvSpPr txBox="1">
            <a:spLocks/>
          </p:cNvSpPr>
          <p:nvPr/>
        </p:nvSpPr>
        <p:spPr>
          <a:xfrm>
            <a:off x="593303" y="2860503"/>
            <a:ext cx="3437425" cy="300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R" sz="2800" b="1" dirty="0">
                <a:solidFill>
                  <a:schemeClr val="bg1">
                    <a:lumMod val="50000"/>
                  </a:schemeClr>
                </a:solidFill>
              </a:rPr>
              <a:t>AVAL DEL ENTE COSTARRICENSE DE ACREDITACIÓN</a:t>
            </a:r>
          </a:p>
        </p:txBody>
      </p:sp>
      <p:sp>
        <p:nvSpPr>
          <p:cNvPr id="17" name="AutoShape 2" descr="Isotipo del ECA color azul">
            <a:extLst>
              <a:ext uri="{FF2B5EF4-FFF2-40B4-BE49-F238E27FC236}">
                <a16:creationId xmlns:a16="http://schemas.microsoft.com/office/drawing/2014/main" id="{F7D5DC48-5F3D-8BCE-9C32-3ECA9C4BB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7437E29-0E86-DAC0-CC3E-27F4807C06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14" y="195902"/>
            <a:ext cx="28575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62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97DC9D37-DFF8-44B5-E7CA-F69B5364D0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1844337"/>
              </p:ext>
            </p:extLst>
          </p:nvPr>
        </p:nvGraphicFramePr>
        <p:xfrm>
          <a:off x="338666" y="1393079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4BCFC426-6C4B-23E4-5CD5-4DF6545EC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2321" y="294004"/>
            <a:ext cx="9144793" cy="2389839"/>
          </a:xfrm>
          <a:prstGeom prst="rect">
            <a:avLst/>
          </a:prstGeom>
        </p:spPr>
      </p:pic>
      <p:sp>
        <p:nvSpPr>
          <p:cNvPr id="14" name="1 Marcador de texto">
            <a:extLst>
              <a:ext uri="{FF2B5EF4-FFF2-40B4-BE49-F238E27FC236}">
                <a16:creationId xmlns:a16="http://schemas.microsoft.com/office/drawing/2014/main" id="{35B214A1-5804-F3AD-B899-AF67F5551150}"/>
              </a:ext>
            </a:extLst>
          </p:cNvPr>
          <p:cNvSpPr txBox="1">
            <a:spLocks/>
          </p:cNvSpPr>
          <p:nvPr/>
        </p:nvSpPr>
        <p:spPr>
          <a:xfrm>
            <a:off x="8754575" y="3808724"/>
            <a:ext cx="3437425" cy="30030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CR" sz="2800" b="1" dirty="0">
                <a:solidFill>
                  <a:schemeClr val="bg1">
                    <a:lumMod val="50000"/>
                  </a:schemeClr>
                </a:solidFill>
              </a:rPr>
              <a:t>AVAL DEL ENTE COSTARRICENSE DE ACREDITACIÓN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A0E70F2-F196-13B1-1E2F-F9E772860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5786" y="1144123"/>
            <a:ext cx="28575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03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36AEB1F-9A66-E93B-56D1-F305DAEE6528}"/>
              </a:ext>
            </a:extLst>
          </p:cNvPr>
          <p:cNvSpPr txBox="1">
            <a:spLocks/>
          </p:cNvSpPr>
          <p:nvPr/>
        </p:nvSpPr>
        <p:spPr>
          <a:xfrm>
            <a:off x="1821543" y="-106634"/>
            <a:ext cx="8229600" cy="8467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R" sz="4000" b="1" dirty="0"/>
              <a:t>Iluminación</a:t>
            </a:r>
            <a:endParaRPr lang="es-CR" sz="4000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D3EF3C84-2B1A-DA26-FEEA-901DCB156F82}"/>
              </a:ext>
            </a:extLst>
          </p:cNvPr>
          <p:cNvSpPr/>
          <p:nvPr/>
        </p:nvSpPr>
        <p:spPr>
          <a:xfrm>
            <a:off x="978361" y="905559"/>
            <a:ext cx="42389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R" sz="2800" b="1" dirty="0"/>
              <a:t>PRINCIPALES PARÁMETROS</a:t>
            </a:r>
            <a:endParaRPr lang="es-CR" sz="2800" dirty="0"/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id="{9CD67A5B-85AC-2AB1-A1F3-A369FC239E25}"/>
              </a:ext>
            </a:extLst>
          </p:cNvPr>
          <p:cNvSpPr txBox="1">
            <a:spLocks/>
          </p:cNvSpPr>
          <p:nvPr/>
        </p:nvSpPr>
        <p:spPr>
          <a:xfrm>
            <a:off x="1325577" y="1384641"/>
            <a:ext cx="6120680" cy="5364501"/>
          </a:xfrm>
          <a:prstGeom prst="rect">
            <a:avLst/>
          </a:prstGeom>
        </p:spPr>
        <p:txBody>
          <a:bodyPr/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b="1" dirty="0"/>
              <a:t>Flujo luminoso inicial </a:t>
            </a:r>
            <a:r>
              <a:rPr lang="es-CR" sz="2400" dirty="0"/>
              <a:t>en Lúmenes</a:t>
            </a:r>
            <a:endParaRPr kumimoji="0" lang="es-C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b="1" dirty="0"/>
              <a:t>Potencia</a:t>
            </a:r>
            <a:r>
              <a:rPr lang="es-CR" sz="2400" dirty="0"/>
              <a:t> en W.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b="1" dirty="0"/>
              <a:t>Eficacia lumínica  </a:t>
            </a:r>
            <a:r>
              <a:rPr lang="es-CR" sz="2400" dirty="0"/>
              <a:t>lm/W debe ser mayor a 80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b="1" dirty="0"/>
              <a:t>Temperatura de color </a:t>
            </a:r>
            <a:r>
              <a:rPr lang="es-CR" sz="2400" dirty="0"/>
              <a:t>en grados  K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b="1" dirty="0"/>
              <a:t>Tipo  o forma.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otros detalles no del código.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Índice de rendimiento de color CRI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Vida útil en horas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RGB color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Atenuable</a:t>
            </a:r>
          </a:p>
          <a:p>
            <a:pPr marL="777240" lvl="1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s-CR" sz="2400" dirty="0"/>
              <a:t>Wifi accesorios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s-CR" sz="2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0E377507-7BCF-A5BD-AA90-69ABE2E93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3713" y="4749637"/>
            <a:ext cx="3303507" cy="99591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78A57C7-1002-A77A-635C-B8803B8BB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4900" y="3101701"/>
            <a:ext cx="3301523" cy="1003404"/>
          </a:xfrm>
          <a:prstGeom prst="rect">
            <a:avLst/>
          </a:prstGeom>
        </p:spPr>
      </p:pic>
      <p:pic>
        <p:nvPicPr>
          <p:cNvPr id="11" name="Picture 2" descr="Commaq » Iluminación LED">
            <a:extLst>
              <a:ext uri="{FF2B5EF4-FFF2-40B4-BE49-F238E27FC236}">
                <a16:creationId xmlns:a16="http://schemas.microsoft.com/office/drawing/2014/main" id="{58CCB373-09E6-A526-AF2A-D3E02295B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132" y="905559"/>
            <a:ext cx="2664296" cy="163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8436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00263FB2-DC4C-727F-205E-88975FA5A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1" y="293678"/>
            <a:ext cx="8229600" cy="828760"/>
          </a:xfrm>
        </p:spPr>
        <p:txBody>
          <a:bodyPr>
            <a:normAutofit/>
          </a:bodyPr>
          <a:lstStyle/>
          <a:p>
            <a:pPr algn="ctr"/>
            <a:r>
              <a:rPr lang="es-CR" sz="3600" b="1" dirty="0">
                <a:latin typeface="+mn-lt"/>
              </a:rPr>
              <a:t>Refrigeración congelación doméstica</a:t>
            </a:r>
          </a:p>
        </p:txBody>
      </p:sp>
      <p:sp>
        <p:nvSpPr>
          <p:cNvPr id="5" name="3 Marcador de contenido">
            <a:extLst>
              <a:ext uri="{FF2B5EF4-FFF2-40B4-BE49-F238E27FC236}">
                <a16:creationId xmlns:a16="http://schemas.microsoft.com/office/drawing/2014/main" id="{26C3E694-A739-0ADB-4C78-31A20C2CF1C2}"/>
              </a:ext>
            </a:extLst>
          </p:cNvPr>
          <p:cNvSpPr txBox="1">
            <a:spLocks/>
          </p:cNvSpPr>
          <p:nvPr/>
        </p:nvSpPr>
        <p:spPr>
          <a:xfrm>
            <a:off x="1007046" y="1693942"/>
            <a:ext cx="4429156" cy="1204064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s-CR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Refrigeradores y congeladores con</a:t>
            </a:r>
            <a:r>
              <a:rPr kumimoji="0" lang="es-C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compresor auto contenido.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s-C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s-C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3 Marcador de contenido">
            <a:extLst>
              <a:ext uri="{FF2B5EF4-FFF2-40B4-BE49-F238E27FC236}">
                <a16:creationId xmlns:a16="http://schemas.microsoft.com/office/drawing/2014/main" id="{18B7B05A-9245-3970-F341-0C9CB66BA74D}"/>
              </a:ext>
            </a:extLst>
          </p:cNvPr>
          <p:cNvSpPr txBox="1">
            <a:spLocks/>
          </p:cNvSpPr>
          <p:nvPr/>
        </p:nvSpPr>
        <p:spPr>
          <a:xfrm>
            <a:off x="910284" y="2858092"/>
            <a:ext cx="5185716" cy="3714399"/>
          </a:xfrm>
          <a:prstGeom prst="rect">
            <a:avLst/>
          </a:prstGeo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s-CR" sz="2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Tipo</a:t>
            </a:r>
            <a:r>
              <a:rPr lang="es-CR" sz="2400" dirty="0"/>
              <a:t>: </a:t>
            </a:r>
            <a:r>
              <a:rPr kumimoji="0" lang="es-C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Manual, semi automática y automática. Refrigerador Congelador.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s-CR" sz="2400" b="1" noProof="0" dirty="0"/>
              <a:t>Volumen</a:t>
            </a:r>
            <a:r>
              <a:rPr lang="es-CR" sz="2400" noProof="0" dirty="0"/>
              <a:t> L. litros o pies cúbicos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s-CR" sz="2400" b="1" i="0" u="none" strike="noStrike" kern="120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Límite de consumo: </a:t>
            </a:r>
            <a:r>
              <a:rPr kumimoji="0" lang="es-CR" sz="2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kWh/año según norma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lang="es-CR" sz="2400" noProof="0" dirty="0"/>
              <a:t>Debe contar con certificado y reconocido.</a:t>
            </a:r>
            <a:endParaRPr kumimoji="0" lang="es-CR" sz="24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3 Marcador de contenido">
            <a:extLst>
              <a:ext uri="{FF2B5EF4-FFF2-40B4-BE49-F238E27FC236}">
                <a16:creationId xmlns:a16="http://schemas.microsoft.com/office/drawing/2014/main" id="{296B64E3-C4B6-3605-85CC-0E3710648A35}"/>
              </a:ext>
            </a:extLst>
          </p:cNvPr>
          <p:cNvSpPr txBox="1">
            <a:spLocks/>
          </p:cNvSpPr>
          <p:nvPr/>
        </p:nvSpPr>
        <p:spPr>
          <a:xfrm>
            <a:off x="1633043" y="1122438"/>
            <a:ext cx="3350176" cy="571504"/>
          </a:xfrm>
          <a:prstGeom prst="rect">
            <a:avLst/>
          </a:prstGeom>
        </p:spPr>
        <p:txBody>
          <a:bodyPr/>
          <a:lstStyle/>
          <a:p>
            <a:pPr marL="320040" marR="0" lvl="0" indent="-32004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tabLst/>
              <a:defRPr/>
            </a:pPr>
            <a:r>
              <a:rPr lang="es-CR" sz="2800" b="1" noProof="0" dirty="0"/>
              <a:t>Términos</a:t>
            </a:r>
            <a:endParaRPr kumimoji="0" lang="es-CR" sz="2800" b="1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95647E7-CA85-E21B-F876-E0EEB360F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6410" y="4131748"/>
            <a:ext cx="2179268" cy="168359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EF4CAE-162D-A392-BCB9-1D24E7810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94" t="35235" r="43359" b="11609"/>
          <a:stretch/>
        </p:blipFill>
        <p:spPr>
          <a:xfrm>
            <a:off x="6653214" y="1570842"/>
            <a:ext cx="3465661" cy="1979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223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>
            <a:extLst>
              <a:ext uri="{FF2B5EF4-FFF2-40B4-BE49-F238E27FC236}">
                <a16:creationId xmlns:a16="http://schemas.microsoft.com/office/drawing/2014/main" id="{32C77419-BFB5-A402-E2CC-6F4546BE61D8}"/>
              </a:ext>
            </a:extLst>
          </p:cNvPr>
          <p:cNvSpPr txBox="1">
            <a:spLocks/>
          </p:cNvSpPr>
          <p:nvPr/>
        </p:nvSpPr>
        <p:spPr>
          <a:xfrm>
            <a:off x="1207104" y="5313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Aire Acondicionado</a:t>
            </a:r>
          </a:p>
        </p:txBody>
      </p:sp>
      <p:sp>
        <p:nvSpPr>
          <p:cNvPr id="5" name="3 Marcador de contenido">
            <a:extLst>
              <a:ext uri="{FF2B5EF4-FFF2-40B4-BE49-F238E27FC236}">
                <a16:creationId xmlns:a16="http://schemas.microsoft.com/office/drawing/2014/main" id="{1174429A-C129-A230-D2EC-63B483E8F975}"/>
              </a:ext>
            </a:extLst>
          </p:cNvPr>
          <p:cNvSpPr txBox="1">
            <a:spLocks/>
          </p:cNvSpPr>
          <p:nvPr/>
        </p:nvSpPr>
        <p:spPr>
          <a:xfrm>
            <a:off x="762172" y="970216"/>
            <a:ext cx="8782856" cy="524189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700"/>
              </a:spcBef>
              <a:buClr>
                <a:srgbClr val="C0504D"/>
              </a:buClr>
              <a:buSzPct val="60000"/>
              <a:defRPr/>
            </a:pPr>
            <a:r>
              <a:rPr lang="es-CR" sz="2800" b="1" dirty="0">
                <a:solidFill>
                  <a:prstClr val="black"/>
                </a:solidFill>
                <a:latin typeface="Calibri"/>
              </a:rPr>
              <a:t>Términos</a:t>
            </a:r>
          </a:p>
          <a:p>
            <a:pPr marL="342900" indent="-342900">
              <a:spcBef>
                <a:spcPts val="700"/>
              </a:spcBef>
              <a:buClr>
                <a:srgbClr val="C0504D"/>
              </a:buClr>
              <a:buSzPct val="60000"/>
              <a:buFont typeface="Arial" panose="020B0604020202020204" pitchFamily="34" charset="0"/>
              <a:buChar char="•"/>
              <a:defRPr/>
            </a:pPr>
            <a:r>
              <a:rPr lang="es-CR" sz="2400" b="1" dirty="0">
                <a:solidFill>
                  <a:prstClr val="black"/>
                </a:solidFill>
                <a:latin typeface="Calibri"/>
              </a:rPr>
              <a:t>Capacidad</a:t>
            </a:r>
            <a:r>
              <a:rPr lang="es-CR" sz="28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s-CR" sz="2000" dirty="0">
                <a:solidFill>
                  <a:prstClr val="black"/>
                </a:solidFill>
                <a:latin typeface="Calibri"/>
              </a:rPr>
              <a:t>en kW o BTU/h </a:t>
            </a:r>
            <a:br>
              <a:rPr lang="es-ES" sz="2800" dirty="0">
                <a:solidFill>
                  <a:prstClr val="black"/>
                </a:solidFill>
                <a:latin typeface="Calibri"/>
              </a:rPr>
            </a:br>
            <a:r>
              <a:rPr lang="es-ES" b="1" dirty="0">
                <a:solidFill>
                  <a:prstClr val="black"/>
                </a:solidFill>
                <a:latin typeface="Calibri"/>
              </a:rPr>
              <a:t>BTU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 significa </a:t>
            </a:r>
            <a:r>
              <a:rPr lang="es-ES" b="1" dirty="0">
                <a:solidFill>
                  <a:prstClr val="black"/>
                </a:solidFill>
                <a:latin typeface="Calibri"/>
              </a:rPr>
              <a:t>Unidad Térmica Británica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, del inglés </a:t>
            </a:r>
            <a:r>
              <a:rPr lang="es-ES" b="1" dirty="0">
                <a:solidFill>
                  <a:prstClr val="black"/>
                </a:solidFill>
                <a:latin typeface="Calibri"/>
              </a:rPr>
              <a:t>British Thermal Unit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. Un BTU mide la </a:t>
            </a:r>
            <a:r>
              <a:rPr lang="es-ES" b="1" dirty="0">
                <a:solidFill>
                  <a:prstClr val="black"/>
                </a:solidFill>
                <a:latin typeface="Calibri"/>
              </a:rPr>
              <a:t>cantidad de calor</a:t>
            </a:r>
            <a:r>
              <a:rPr lang="es-ES" dirty="0">
                <a:solidFill>
                  <a:prstClr val="black"/>
                </a:solidFill>
                <a:latin typeface="Calibri"/>
              </a:rPr>
              <a:t> que el aparato puede extraer de una estancia o ambiente. La directriz abarca hasta </a:t>
            </a:r>
            <a:r>
              <a:rPr lang="es-ES" b="1" dirty="0">
                <a:solidFill>
                  <a:prstClr val="black"/>
                </a:solidFill>
                <a:latin typeface="Calibri"/>
              </a:rPr>
              <a:t>18 kW o (60 000 BTU/h).</a:t>
            </a:r>
            <a:r>
              <a:rPr lang="es-CR" dirty="0">
                <a:solidFill>
                  <a:prstClr val="black"/>
                </a:solidFill>
                <a:latin typeface="Calibri"/>
              </a:rPr>
              <a:t> INTE E14-1:2019/Cor 1:2020 </a:t>
            </a:r>
            <a:endParaRPr lang="es-ES" b="1" dirty="0">
              <a:solidFill>
                <a:prstClr val="black"/>
              </a:solidFill>
              <a:latin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400" b="1" dirty="0">
                <a:solidFill>
                  <a:prstClr val="black"/>
                </a:solidFill>
                <a:latin typeface="Calibri"/>
              </a:rPr>
              <a:t>Eficacia: </a:t>
            </a:r>
            <a:r>
              <a:rPr lang="es-CR" sz="2000" b="1" dirty="0">
                <a:solidFill>
                  <a:prstClr val="black"/>
                </a:solidFill>
                <a:latin typeface="Calibri"/>
              </a:rPr>
              <a:t>Wt/We (BTU/h) </a:t>
            </a:r>
            <a:r>
              <a:rPr lang="es-CR" sz="1600" dirty="0">
                <a:solidFill>
                  <a:prstClr val="black"/>
                </a:solidFill>
                <a:latin typeface="Calibri"/>
              </a:rPr>
              <a:t>Potencia térmica (</a:t>
            </a:r>
            <a:r>
              <a:rPr lang="es-CR" sz="1600" b="1" dirty="0">
                <a:solidFill>
                  <a:prstClr val="black"/>
                </a:solidFill>
                <a:latin typeface="Calibri"/>
              </a:rPr>
              <a:t>Wt</a:t>
            </a:r>
            <a:r>
              <a:rPr lang="es-CR" sz="1600" dirty="0">
                <a:solidFill>
                  <a:prstClr val="black"/>
                </a:solidFill>
                <a:latin typeface="Calibri"/>
              </a:rPr>
              <a:t>) / unidades de potencia eléctrica (</a:t>
            </a:r>
            <a:r>
              <a:rPr lang="es-CR" sz="1600" b="1" dirty="0">
                <a:solidFill>
                  <a:prstClr val="black"/>
                </a:solidFill>
                <a:latin typeface="Calibri"/>
              </a:rPr>
              <a:t>We</a:t>
            </a:r>
            <a:r>
              <a:rPr lang="es-CR" sz="1600" dirty="0">
                <a:solidFill>
                  <a:prstClr val="black"/>
                </a:solidFill>
                <a:latin typeface="Calibri"/>
              </a:rPr>
              <a:t>).</a:t>
            </a:r>
            <a:endParaRPr lang="es-ES" dirty="0">
              <a:solidFill>
                <a:prstClr val="black"/>
              </a:solidFill>
              <a:latin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ES" sz="2000" b="1" dirty="0">
                <a:solidFill>
                  <a:prstClr val="black"/>
                </a:solidFill>
                <a:latin typeface="Calibri"/>
              </a:rPr>
              <a:t>Tipo</a:t>
            </a:r>
            <a:r>
              <a:rPr lang="es-ES" sz="2000" dirty="0">
                <a:solidFill>
                  <a:prstClr val="black"/>
                </a:solidFill>
                <a:latin typeface="Calibri"/>
              </a:rPr>
              <a:t>: </a:t>
            </a:r>
            <a:r>
              <a:rPr lang="es-CR" dirty="0">
                <a:solidFill>
                  <a:prstClr val="black"/>
                </a:solidFill>
                <a:latin typeface="Calibri"/>
              </a:rPr>
              <a:t>ventana, dividido o central</a:t>
            </a:r>
            <a:endParaRPr lang="es-CR" u="sng" dirty="0">
              <a:solidFill>
                <a:prstClr val="black"/>
              </a:solidFill>
              <a:latin typeface="Calibri"/>
            </a:endParaRP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CR" b="1" u="sng" dirty="0">
                <a:solidFill>
                  <a:prstClr val="black"/>
                </a:solidFill>
                <a:latin typeface="Calibri"/>
              </a:rPr>
              <a:t>Tecnología </a:t>
            </a:r>
            <a:r>
              <a:rPr lang="es-CR" b="1" dirty="0">
                <a:solidFill>
                  <a:prstClr val="black"/>
                </a:solidFill>
                <a:latin typeface="Calibri"/>
              </a:rPr>
              <a:t>On-Off </a:t>
            </a:r>
            <a:r>
              <a:rPr lang="es-CR" dirty="0">
                <a:solidFill>
                  <a:prstClr val="black"/>
                </a:solidFill>
                <a:latin typeface="Calibri"/>
              </a:rPr>
              <a:t>Wt/We (BTU/h) 3,22 (11)</a:t>
            </a:r>
          </a:p>
          <a:p>
            <a:pPr lvl="1" fontAlgn="base"/>
            <a:r>
              <a:rPr lang="es-ES" sz="2000" b="1" dirty="0">
                <a:solidFill>
                  <a:prstClr val="black"/>
                </a:solidFill>
                <a:latin typeface="Calibri"/>
              </a:rPr>
              <a:t>EER = </a:t>
            </a:r>
            <a:r>
              <a:rPr lang="es-ES" sz="2000" dirty="0">
                <a:solidFill>
                  <a:prstClr val="black"/>
                </a:solidFill>
                <a:latin typeface="Calibri"/>
              </a:rPr>
              <a:t>El índice de eficiencia energética o Energy Efficiency Ratio, también mide la relación entre la energía eléctrica consumida y la potencia total que genera. REE en Costa Rica.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s-CR" b="1" u="sng" dirty="0">
                <a:solidFill>
                  <a:prstClr val="black"/>
                </a:solidFill>
                <a:latin typeface="Calibri"/>
              </a:rPr>
              <a:t>Tecnología invertir </a:t>
            </a:r>
            <a:r>
              <a:rPr lang="es-CR" sz="1600" dirty="0">
                <a:solidFill>
                  <a:prstClr val="black"/>
                </a:solidFill>
                <a:latin typeface="Calibri"/>
              </a:rPr>
              <a:t>Wt/We (BTU/h) 4,39 (15)	</a:t>
            </a:r>
          </a:p>
          <a:p>
            <a:pPr lvl="1" fontAlgn="base"/>
            <a:r>
              <a:rPr lang="es-ES" sz="2000" b="1" dirty="0">
                <a:solidFill>
                  <a:prstClr val="black"/>
                </a:solidFill>
                <a:latin typeface="Calibri"/>
              </a:rPr>
              <a:t>SEER: </a:t>
            </a:r>
            <a:r>
              <a:rPr lang="es-CR" sz="2000" dirty="0">
                <a:solidFill>
                  <a:prstClr val="black"/>
                </a:solidFill>
                <a:latin typeface="Calibri"/>
              </a:rPr>
              <a:t>factor de eficiencia energética estacional o Seasonal Energy Efficiency Ratio, REEE en Costa Rica 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endParaRPr lang="es-CR" sz="700" dirty="0">
              <a:solidFill>
                <a:prstClr val="black"/>
              </a:solidFill>
              <a:latin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s-CR" sz="2000" b="1" dirty="0">
                <a:solidFill>
                  <a:prstClr val="black"/>
                </a:solidFill>
                <a:latin typeface="Calibri"/>
              </a:rPr>
              <a:t>Tensión</a:t>
            </a:r>
            <a:r>
              <a:rPr lang="es-CR" dirty="0">
                <a:solidFill>
                  <a:prstClr val="black"/>
                </a:solidFill>
                <a:latin typeface="Calibri"/>
              </a:rPr>
              <a:t>:  208 V. 240 V o 277 V según el inmueble</a:t>
            </a:r>
          </a:p>
          <a:p>
            <a:pPr fontAlgn="base"/>
            <a:endParaRPr lang="es-CR" sz="2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E0D00C7-6C81-D879-7F56-5DD2A95E9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784"/>
          <a:stretch/>
        </p:blipFill>
        <p:spPr>
          <a:xfrm>
            <a:off x="9728699" y="1438382"/>
            <a:ext cx="2177853" cy="1813768"/>
          </a:xfrm>
          <a:prstGeom prst="rect">
            <a:avLst/>
          </a:prstGeom>
        </p:spPr>
      </p:pic>
      <p:pic>
        <p:nvPicPr>
          <p:cNvPr id="3074" name="Picture 2" descr="Por qué deberíamos usar un aire acondicionado Inverter? | LG Centroamérica  y el Caribe">
            <a:extLst>
              <a:ext uri="{FF2B5EF4-FFF2-40B4-BE49-F238E27FC236}">
                <a16:creationId xmlns:a16="http://schemas.microsoft.com/office/drawing/2014/main" id="{5631B0C6-ED5C-9593-CB71-78D872361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699" y="3673475"/>
            <a:ext cx="2255234" cy="117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554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59A704-A148-E63E-C627-FC34E2445B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mazon.com: 1 x Proyecto de bandera de mapa de Costa Rica – Vinilo  impermeable para coche – 3.9 in : Automotriz">
            <a:extLst>
              <a:ext uri="{FF2B5EF4-FFF2-40B4-BE49-F238E27FC236}">
                <a16:creationId xmlns:a16="http://schemas.microsoft.com/office/drawing/2014/main" id="{84F0F3A8-4FCA-2EA9-F642-321C3BF48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7" b="29426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819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7440062-31E4-61C5-0182-94F90138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Panorama Nacional</a:t>
            </a:r>
          </a:p>
        </p:txBody>
      </p:sp>
      <p:cxnSp>
        <p:nvCxnSpPr>
          <p:cNvPr id="8201" name="Straight Connector 820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03" name="Straight Connector 820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91429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A1F32B0-5961-8C2E-9A8C-1D1B5EE49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95" y="0"/>
            <a:ext cx="11853334" cy="674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947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5A89F6BA-4E85-47B9-B77C-1451B21FE24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8994629"/>
              </p:ext>
            </p:extLst>
          </p:nvPr>
        </p:nvGraphicFramePr>
        <p:xfrm>
          <a:off x="-1359505" y="1469182"/>
          <a:ext cx="8176381" cy="5133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0F3F2307-0795-37FC-5FBC-3599D3D49714}"/>
              </a:ext>
            </a:extLst>
          </p:cNvPr>
          <p:cNvSpPr txBox="1"/>
          <p:nvPr/>
        </p:nvSpPr>
        <p:spPr>
          <a:xfrm>
            <a:off x="508004" y="255600"/>
            <a:ext cx="6260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R" sz="2800" b="1" dirty="0"/>
              <a:t>Oferta de total energía en porcentaje.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A2EEFB0-BAE8-7106-684A-9022DEDD9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326" y="1469182"/>
            <a:ext cx="5783674" cy="452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0880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8819BB-4E8D-58EB-7298-58A8992A5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R" dirty="0"/>
              <a:t>Producción Termoeléctrica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78A1287-236B-9035-6153-53EBA40E3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99" y="2254553"/>
            <a:ext cx="5558972" cy="33954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3B82069-513C-B68E-F5C9-2676F59DE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295" y="2254552"/>
            <a:ext cx="5975048" cy="34495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533873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9E115D7-68EB-4590-9BD1-A56D9414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E403E6B-6C82-085A-89EF-DFB3A0D88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460" y="172801"/>
            <a:ext cx="8181800" cy="1276642"/>
          </a:xfrm>
        </p:spPr>
        <p:txBody>
          <a:bodyPr anchor="b">
            <a:normAutofit/>
          </a:bodyPr>
          <a:lstStyle/>
          <a:p>
            <a:pPr algn="ctr"/>
            <a:r>
              <a:rPr lang="es-CR" sz="3700" dirty="0"/>
              <a:t>Antecedentes y normativa legal para compras públicas sustentables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BDAE3CB3-CA53-9B56-B293-835960DB1505}"/>
              </a:ext>
            </a:extLst>
          </p:cNvPr>
          <p:cNvGrpSpPr/>
          <p:nvPr/>
        </p:nvGrpSpPr>
        <p:grpSpPr>
          <a:xfrm>
            <a:off x="322136" y="2986161"/>
            <a:ext cx="2602663" cy="2738613"/>
            <a:chOff x="6522552" y="1656184"/>
            <a:chExt cx="2326734" cy="2448271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96931081-4B64-55C6-8A07-DF9E3E1F9615}"/>
                </a:ext>
              </a:extLst>
            </p:cNvPr>
            <p:cNvSpPr/>
            <p:nvPr/>
          </p:nvSpPr>
          <p:spPr>
            <a:xfrm>
              <a:off x="6522552" y="1656184"/>
              <a:ext cx="2326734" cy="2448271"/>
            </a:xfrm>
            <a:prstGeom prst="roundRect">
              <a:avLst>
                <a:gd name="adj" fmla="val 10000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6" name="Rectángulo: esquinas redondeadas 8">
              <a:extLst>
                <a:ext uri="{FF2B5EF4-FFF2-40B4-BE49-F238E27FC236}">
                  <a16:creationId xmlns:a16="http://schemas.microsoft.com/office/drawing/2014/main" id="{CBFE912F-3DB1-9BC4-BFE2-FE57B78096B5}"/>
                </a:ext>
              </a:extLst>
            </p:cNvPr>
            <p:cNvSpPr txBox="1"/>
            <p:nvPr/>
          </p:nvSpPr>
          <p:spPr>
            <a:xfrm>
              <a:off x="6590700" y="1724332"/>
              <a:ext cx="2190438" cy="231197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98679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2220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Derecho a la protección de la salud, ambiente, explotación racional de la tierra, distribución equitativa... </a:t>
              </a:r>
              <a:endParaRPr lang="es-CR" sz="2000" dirty="0"/>
            </a:p>
          </p:txBody>
        </p:sp>
      </p:grp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3B8AA02-4673-BDF4-A777-B45D8E58F4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5909974"/>
              </p:ext>
            </p:extLst>
          </p:nvPr>
        </p:nvGraphicFramePr>
        <p:xfrm>
          <a:off x="3205518" y="2302718"/>
          <a:ext cx="5344742" cy="37179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upo 1">
            <a:extLst>
              <a:ext uri="{FF2B5EF4-FFF2-40B4-BE49-F238E27FC236}">
                <a16:creationId xmlns:a16="http://schemas.microsoft.com/office/drawing/2014/main" id="{285F7A6A-BE2C-1B8B-33B1-8A8AC43A7589}"/>
              </a:ext>
            </a:extLst>
          </p:cNvPr>
          <p:cNvGrpSpPr>
            <a:grpSpLocks/>
          </p:cNvGrpSpPr>
          <p:nvPr/>
        </p:nvGrpSpPr>
        <p:grpSpPr bwMode="auto">
          <a:xfrm>
            <a:off x="4511864" y="2654770"/>
            <a:ext cx="2602663" cy="677229"/>
            <a:chOff x="9" y="1714549"/>
            <a:chExt cx="3849512" cy="1002052"/>
          </a:xfrm>
        </p:grpSpPr>
        <p:sp>
          <p:nvSpPr>
            <p:cNvPr id="9" name="Rectángulo redondeado 21">
              <a:extLst>
                <a:ext uri="{FF2B5EF4-FFF2-40B4-BE49-F238E27FC236}">
                  <a16:creationId xmlns:a16="http://schemas.microsoft.com/office/drawing/2014/main" id="{219CB9F7-FD13-44E3-54A5-884266649EF7}"/>
                </a:ext>
              </a:extLst>
            </p:cNvPr>
            <p:cNvSpPr/>
            <p:nvPr/>
          </p:nvSpPr>
          <p:spPr>
            <a:xfrm>
              <a:off x="184484" y="1714549"/>
              <a:ext cx="3452038" cy="1002052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C58FBAD4-FB48-0806-34F4-2AFE4B382040}"/>
                </a:ext>
              </a:extLst>
            </p:cNvPr>
            <p:cNvSpPr txBox="1"/>
            <p:nvPr/>
          </p:nvSpPr>
          <p:spPr>
            <a:xfrm>
              <a:off x="9" y="1829748"/>
              <a:ext cx="3849512" cy="76695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marL="8509" algn="ctr" defTabSz="612648">
                <a:spcBef>
                  <a:spcPts val="67"/>
                </a:spcBef>
                <a:defRPr/>
              </a:pPr>
              <a:r>
                <a:rPr lang="es-CR" sz="1876" b="1" kern="1200" spc="-3" dirty="0">
                  <a:solidFill>
                    <a:srgbClr val="FFFFFF"/>
                  </a:solidFill>
                  <a:latin typeface="+mn-lt"/>
                  <a:ea typeface="+mn-ea"/>
                  <a:cs typeface="Calibri"/>
                </a:rPr>
                <a:t>Dimensiones </a:t>
              </a:r>
            </a:p>
            <a:p>
              <a:pPr marL="8509" algn="ctr" defTabSz="612648">
                <a:spcBef>
                  <a:spcPts val="67"/>
                </a:spcBef>
                <a:defRPr/>
              </a:pPr>
              <a:r>
                <a:rPr lang="es-CR" sz="1876" b="1" kern="1200" spc="-3" dirty="0">
                  <a:solidFill>
                    <a:srgbClr val="FFFFFF"/>
                  </a:solidFill>
                  <a:latin typeface="+mn-lt"/>
                  <a:ea typeface="+mn-ea"/>
                  <a:cs typeface="Calibri"/>
                </a:rPr>
                <a:t>abarcadas:</a:t>
              </a:r>
              <a:endParaRPr lang="es-CR" sz="2800" dirty="0">
                <a:cs typeface="Calibri"/>
              </a:endParaRPr>
            </a:p>
          </p:txBody>
        </p:sp>
      </p:grpSp>
      <p:grpSp>
        <p:nvGrpSpPr>
          <p:cNvPr id="11" name="Grupo 35">
            <a:extLst>
              <a:ext uri="{FF2B5EF4-FFF2-40B4-BE49-F238E27FC236}">
                <a16:creationId xmlns:a16="http://schemas.microsoft.com/office/drawing/2014/main" id="{40BC91C1-5209-E3CA-EB3C-C3BECDD1C65D}"/>
              </a:ext>
            </a:extLst>
          </p:cNvPr>
          <p:cNvGrpSpPr>
            <a:grpSpLocks/>
          </p:cNvGrpSpPr>
          <p:nvPr/>
        </p:nvGrpSpPr>
        <p:grpSpPr bwMode="auto">
          <a:xfrm>
            <a:off x="188686" y="1915886"/>
            <a:ext cx="2941562" cy="866019"/>
            <a:chOff x="9" y="1714549"/>
            <a:chExt cx="3849512" cy="1002052"/>
          </a:xfrm>
        </p:grpSpPr>
        <p:sp>
          <p:nvSpPr>
            <p:cNvPr id="12" name="Rectángulo redondeado 21">
              <a:extLst>
                <a:ext uri="{FF2B5EF4-FFF2-40B4-BE49-F238E27FC236}">
                  <a16:creationId xmlns:a16="http://schemas.microsoft.com/office/drawing/2014/main" id="{87775891-A9AF-E7A9-B5C5-48109F27B9FA}"/>
                </a:ext>
              </a:extLst>
            </p:cNvPr>
            <p:cNvSpPr/>
            <p:nvPr/>
          </p:nvSpPr>
          <p:spPr>
            <a:xfrm>
              <a:off x="184484" y="1714549"/>
              <a:ext cx="3452038" cy="1002052"/>
            </a:xfrm>
            <a:prstGeom prst="roundRect">
              <a:avLst/>
            </a:prstGeom>
            <a:scene3d>
              <a:camera prst="orthographicFront"/>
              <a:lightRig rig="flat" dir="t"/>
            </a:scene3d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CAE4FC5A-7F6A-E236-3B84-E720EAA52B78}"/>
                </a:ext>
              </a:extLst>
            </p:cNvPr>
            <p:cNvSpPr txBox="1"/>
            <p:nvPr/>
          </p:nvSpPr>
          <p:spPr>
            <a:xfrm>
              <a:off x="9" y="1829748"/>
              <a:ext cx="3849512" cy="766950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71475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_tradnl" sz="1608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Constitución Política</a:t>
              </a:r>
              <a:endParaRPr lang="es-CR" sz="1608" kern="1200" dirty="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  <a:p>
              <a:pPr algn="ctr" defTabSz="714756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8" kern="1200" dirty="0">
                  <a:solidFill>
                    <a:schemeClr val="lt1"/>
                  </a:solidFill>
                  <a:latin typeface="+mn-lt"/>
                  <a:ea typeface="+mn-ea"/>
                  <a:cs typeface="+mn-cs"/>
                </a:rPr>
                <a:t>Artículos 21, 46, 50, 69          y 89 reconocen:</a:t>
              </a:r>
              <a:endParaRPr lang="es-CR" sz="2400" dirty="0"/>
            </a:p>
          </p:txBody>
        </p:sp>
      </p:grpSp>
      <p:pic>
        <p:nvPicPr>
          <p:cNvPr id="2050" name="Picture 2" descr="El principio de jerarquía normativa: ¿en qué consiste?">
            <a:extLst>
              <a:ext uri="{FF2B5EF4-FFF2-40B4-BE49-F238E27FC236}">
                <a16:creationId xmlns:a16="http://schemas.microsoft.com/office/drawing/2014/main" id="{A97FF839-ADEC-A1EA-9308-23BB7971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840" y="2625048"/>
            <a:ext cx="3115460" cy="194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esarrollo de política normativa congruente con el PEI">
            <a:extLst>
              <a:ext uri="{FF2B5EF4-FFF2-40B4-BE49-F238E27FC236}">
                <a16:creationId xmlns:a16="http://schemas.microsoft.com/office/drawing/2014/main" id="{DD70B535-21AE-02CA-F573-77EF5787B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0611" y="346397"/>
            <a:ext cx="3130689" cy="208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iberseguridad y complejidad normativa: retos y soluciones">
            <a:extLst>
              <a:ext uri="{FF2B5EF4-FFF2-40B4-BE49-F238E27FC236}">
                <a16:creationId xmlns:a16="http://schemas.microsoft.com/office/drawing/2014/main" id="{6AA4F3E5-3C2C-C40F-E41B-D0DCD4B74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841" y="4796938"/>
            <a:ext cx="3115459" cy="192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392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0CEE22C-6F83-8181-8118-3D9B057C0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61" y="3021114"/>
            <a:ext cx="5751381" cy="2978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B94AF07-3C0A-D0F7-A4F5-C3622243C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60" y="1821392"/>
            <a:ext cx="5857635" cy="1325563"/>
          </a:xfrm>
        </p:spPr>
        <p:txBody>
          <a:bodyPr>
            <a:normAutofit/>
          </a:bodyPr>
          <a:lstStyle/>
          <a:p>
            <a:pPr algn="ctr"/>
            <a:r>
              <a:rPr lang="es-CR" sz="2000" dirty="0"/>
              <a:t>Comparación de la demanda mensual de energía 2023 respecto al 2022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D8A5ED7-F2BD-539C-7DB5-2D0A90E71EBA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dirty="0"/>
              <a:t>Demanda de energía eléctrica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339932E-A8DF-0B1C-5D1F-8B7B2BE6DD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101" y="3021114"/>
            <a:ext cx="5510699" cy="29781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7C2EDDED-049D-F6A4-465B-152F16FD42C7}"/>
              </a:ext>
            </a:extLst>
          </p:cNvPr>
          <p:cNvSpPr txBox="1">
            <a:spLocks/>
          </p:cNvSpPr>
          <p:nvPr/>
        </p:nvSpPr>
        <p:spPr>
          <a:xfrm>
            <a:off x="6347394" y="1821392"/>
            <a:ext cx="585763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R" sz="2000" dirty="0"/>
              <a:t>Crecimiento de la demanda 2010-2023</a:t>
            </a:r>
          </a:p>
        </p:txBody>
      </p:sp>
    </p:spTree>
    <p:extLst>
      <p:ext uri="{BB962C8B-B14F-4D97-AF65-F5344CB8AC3E}">
        <p14:creationId xmlns:p14="http://schemas.microsoft.com/office/powerpoint/2010/main" val="1184158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0389A5-E9C6-B8AC-7928-BE48417E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60325"/>
            <a:ext cx="10515600" cy="1325563"/>
          </a:xfrm>
        </p:spPr>
        <p:txBody>
          <a:bodyPr/>
          <a:lstStyle/>
          <a:p>
            <a:pPr algn="ctr"/>
            <a:r>
              <a:rPr lang="es-CR" dirty="0"/>
              <a:t>Eficiencia energética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5073A16-BF0F-EE9E-C4E5-0A9641CC7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1752" y="119591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13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87EEA250-0D73-F471-7C20-99B2650E9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305" y="651407"/>
            <a:ext cx="8229600" cy="86409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R" altLang="es-CR" sz="5300" dirty="0"/>
              <a:t>Potencia</a:t>
            </a:r>
            <a:endParaRPr lang="en-US" altLang="es-CR" sz="4000" dirty="0"/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5CF956BF-708C-F4E6-18AF-AA332716D0B5}"/>
              </a:ext>
            </a:extLst>
          </p:cNvPr>
          <p:cNvSpPr txBox="1">
            <a:spLocks/>
          </p:cNvSpPr>
          <p:nvPr/>
        </p:nvSpPr>
        <p:spPr>
          <a:xfrm>
            <a:off x="2924780" y="2448606"/>
            <a:ext cx="5040313" cy="2882900"/>
          </a:xfrm>
          <a:prstGeom prst="rect">
            <a:avLst/>
          </a:prstGeom>
          <a:noFill/>
          <a:ln w="57150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ea typeface="Verdana" pitchFamily="34" charset="0"/>
                <a:cs typeface="Verdana" pitchFamily="34" charset="0"/>
              </a:rPr>
              <a:t>Es la rapidez con la que se realiza un trabajo o con la que se gasta la energía.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s-CR" sz="2000" dirty="0">
              <a:ea typeface="Verdana" pitchFamily="34" charset="0"/>
              <a:cs typeface="Verdana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ea typeface="Verdana" pitchFamily="34" charset="0"/>
                <a:cs typeface="Verdana" pitchFamily="34" charset="0"/>
              </a:rPr>
              <a:t>Se puede obtener de:</a:t>
            </a:r>
          </a:p>
          <a:p>
            <a:pPr marL="1123950" lvl="1" indent="-190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1600" dirty="0">
                <a:ea typeface="Verdana" pitchFamily="34" charset="0"/>
                <a:cs typeface="Verdana" pitchFamily="34" charset="0"/>
              </a:rPr>
              <a:t> Placa de datos de los equipos. </a:t>
            </a:r>
          </a:p>
          <a:p>
            <a:pPr marL="1123950" lvl="1" indent="-190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1600" dirty="0">
                <a:ea typeface="Verdana" pitchFamily="34" charset="0"/>
                <a:cs typeface="Verdana" pitchFamily="34" charset="0"/>
              </a:rPr>
              <a:t>Catálogos del fabricante.</a:t>
            </a:r>
          </a:p>
          <a:p>
            <a:pPr marL="1123950" lvl="1" indent="-190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1600" dirty="0">
                <a:ea typeface="Verdana" pitchFamily="34" charset="0"/>
                <a:cs typeface="Verdana" pitchFamily="34" charset="0"/>
              </a:rPr>
              <a:t>Con corriente y tensión.</a:t>
            </a:r>
          </a:p>
          <a:p>
            <a:pPr marL="1123950" lvl="1" indent="-190500"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s-CR" sz="1600" dirty="0">
                <a:ea typeface="Verdana" pitchFamily="34" charset="0"/>
                <a:cs typeface="Verdana" pitchFamily="34" charset="0"/>
              </a:rPr>
              <a:t>Mediciones con equipo especial</a:t>
            </a:r>
          </a:p>
        </p:txBody>
      </p:sp>
      <p:cxnSp>
        <p:nvCxnSpPr>
          <p:cNvPr id="6" name="5 Conector angular">
            <a:extLst>
              <a:ext uri="{FF2B5EF4-FFF2-40B4-BE49-F238E27FC236}">
                <a16:creationId xmlns:a16="http://schemas.microsoft.com/office/drawing/2014/main" id="{D292861C-3C47-9229-0EFE-75D2EA9D2F3C}"/>
              </a:ext>
            </a:extLst>
          </p:cNvPr>
          <p:cNvCxnSpPr/>
          <p:nvPr/>
        </p:nvCxnSpPr>
        <p:spPr>
          <a:xfrm rot="5400000" flipH="1" flipV="1">
            <a:off x="2947799" y="765062"/>
            <a:ext cx="1376363" cy="3870325"/>
          </a:xfrm>
          <a:prstGeom prst="bentConnector4">
            <a:avLst>
              <a:gd name="adj1" fmla="val -161354"/>
              <a:gd name="adj2" fmla="val 166912"/>
            </a:avLst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6 Rectángulo">
            <a:extLst>
              <a:ext uri="{FF2B5EF4-FFF2-40B4-BE49-F238E27FC236}">
                <a16:creationId xmlns:a16="http://schemas.microsoft.com/office/drawing/2014/main" id="{B20F95D9-2AC1-36DD-0C27-A04A6A3710D3}"/>
              </a:ext>
            </a:extLst>
          </p:cNvPr>
          <p:cNvSpPr/>
          <p:nvPr/>
        </p:nvSpPr>
        <p:spPr>
          <a:xfrm>
            <a:off x="332393" y="2208893"/>
            <a:ext cx="24479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000" spc="-300" dirty="0">
                <a:latin typeface="+mn-lt"/>
                <a:ea typeface="Verdana" pitchFamily="34" charset="0"/>
                <a:cs typeface="Verdana" pitchFamily="34" charset="0"/>
              </a:rPr>
              <a:t>debemos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E05EC802-C626-B917-41DB-0A6C421696AC}"/>
              </a:ext>
            </a:extLst>
          </p:cNvPr>
          <p:cNvSpPr/>
          <p:nvPr/>
        </p:nvSpPr>
        <p:spPr>
          <a:xfrm>
            <a:off x="548293" y="1659618"/>
            <a:ext cx="1360487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800" spc="-300" dirty="0">
                <a:latin typeface="+mn-lt"/>
                <a:ea typeface="Verdana" pitchFamily="34" charset="0"/>
                <a:cs typeface="Verdana" pitchFamily="34" charset="0"/>
              </a:rPr>
              <a:t>¿Qué</a:t>
            </a: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8C72AD76-85E5-51B8-7970-6F4490A4B61E}"/>
              </a:ext>
            </a:extLst>
          </p:cNvPr>
          <p:cNvSpPr/>
          <p:nvPr/>
        </p:nvSpPr>
        <p:spPr>
          <a:xfrm>
            <a:off x="1053118" y="2562906"/>
            <a:ext cx="1606550" cy="7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500" spc="-300" dirty="0">
                <a:latin typeface="+mn-lt"/>
                <a:ea typeface="Verdana" pitchFamily="34" charset="0"/>
                <a:cs typeface="Verdana" pitchFamily="34" charset="0"/>
              </a:rPr>
              <a:t> saber?</a:t>
            </a:r>
          </a:p>
        </p:txBody>
      </p:sp>
      <p:grpSp>
        <p:nvGrpSpPr>
          <p:cNvPr id="10" name="9 Grupo">
            <a:extLst>
              <a:ext uri="{FF2B5EF4-FFF2-40B4-BE49-F238E27FC236}">
                <a16:creationId xmlns:a16="http://schemas.microsoft.com/office/drawing/2014/main" id="{1A1C303B-0C3C-51A0-2773-BBF71BA0A87C}"/>
              </a:ext>
            </a:extLst>
          </p:cNvPr>
          <p:cNvGrpSpPr>
            <a:grpSpLocks/>
          </p:cNvGrpSpPr>
          <p:nvPr/>
        </p:nvGrpSpPr>
        <p:grpSpPr bwMode="auto">
          <a:xfrm>
            <a:off x="741968" y="2955018"/>
            <a:ext cx="3552825" cy="3141663"/>
            <a:chOff x="805086" y="2708920"/>
            <a:chExt cx="3551983" cy="3267362"/>
          </a:xfrm>
        </p:grpSpPr>
        <p:sp>
          <p:nvSpPr>
            <p:cNvPr id="11" name="10 Rectángulo">
              <a:extLst>
                <a:ext uri="{FF2B5EF4-FFF2-40B4-BE49-F238E27FC236}">
                  <a16:creationId xmlns:a16="http://schemas.microsoft.com/office/drawing/2014/main" id="{3EBC9437-2FCC-0B37-02AF-E4F98C6587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94" y="5499227"/>
              <a:ext cx="3316975" cy="477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r>
                <a:rPr lang="es-CR" altLang="es-CR" sz="2500" b="1" dirty="0">
                  <a:ea typeface="Verdana" panose="020B0604030504040204" pitchFamily="34" charset="0"/>
                  <a:cs typeface="Verdana" panose="020B0604030504040204" pitchFamily="34" charset="0"/>
                </a:rPr>
                <a:t>Unidad: kW</a:t>
              </a:r>
              <a:endParaRPr lang="es-CR" altLang="es-CR" sz="2500" b="1" baseline="30000" dirty="0">
                <a:latin typeface="Verdana" panose="020B0604030504040204" pitchFamily="34" charset="0"/>
              </a:endParaRPr>
            </a:p>
          </p:txBody>
        </p:sp>
        <p:cxnSp>
          <p:nvCxnSpPr>
            <p:cNvPr id="12" name="11 Conector recto">
              <a:extLst>
                <a:ext uri="{FF2B5EF4-FFF2-40B4-BE49-F238E27FC236}">
                  <a16:creationId xmlns:a16="http://schemas.microsoft.com/office/drawing/2014/main" id="{33461B89-5FE7-D41C-1A5D-9CCEEA8689B4}"/>
                </a:ext>
              </a:extLst>
            </p:cNvPr>
            <p:cNvCxnSpPr/>
            <p:nvPr/>
          </p:nvCxnSpPr>
          <p:spPr>
            <a:xfrm>
              <a:off x="805086" y="2708920"/>
              <a:ext cx="0" cy="3267362"/>
            </a:xfrm>
            <a:prstGeom prst="line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5122" name="Picture 2" descr="Qué es la potencia eléctrica y cómo calcular cuanto contratar">
            <a:extLst>
              <a:ext uri="{FF2B5EF4-FFF2-40B4-BE49-F238E27FC236}">
                <a16:creationId xmlns:a16="http://schemas.microsoft.com/office/drawing/2014/main" id="{D6F9C06E-948C-5471-0032-2DCAB75D4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905" y="4158205"/>
            <a:ext cx="3353199" cy="188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otencia Eléctrica – Cienciayt">
            <a:extLst>
              <a:ext uri="{FF2B5EF4-FFF2-40B4-BE49-F238E27FC236}">
                <a16:creationId xmlns:a16="http://schemas.microsoft.com/office/drawing/2014/main" id="{73B100B2-70C7-BBCE-A23B-3AAE448CE2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704" y="813621"/>
            <a:ext cx="3230903" cy="3181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3750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9872CF6B-E846-FD6E-ABB1-9BD8B2B9B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857" y="549807"/>
            <a:ext cx="8229600" cy="864096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CR" altLang="es-CR" sz="5300" dirty="0"/>
              <a:t>Energía</a:t>
            </a:r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4F3E97F9-5C20-3F9F-0A05-AFE57B269026}"/>
              </a:ext>
            </a:extLst>
          </p:cNvPr>
          <p:cNvSpPr txBox="1">
            <a:spLocks/>
          </p:cNvSpPr>
          <p:nvPr/>
        </p:nvSpPr>
        <p:spPr>
          <a:xfrm>
            <a:off x="3002870" y="2342243"/>
            <a:ext cx="5307012" cy="3027363"/>
          </a:xfrm>
          <a:prstGeom prst="rect">
            <a:avLst/>
          </a:prstGeom>
          <a:noFill/>
          <a:ln w="57150">
            <a:noFill/>
          </a:ln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Es la capacidad para realizar un trabajo y se relaciona con producción. 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CR" sz="20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	(calentar agua, producir un 	movimiento, generar luz, etc.)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Todos los medidores eléctricos registran energía.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2000" dirty="0">
                <a:solidFill>
                  <a:prstClr val="black"/>
                </a:solidFill>
                <a:ea typeface="Verdana" pitchFamily="34" charset="0"/>
                <a:cs typeface="Verdana" pitchFamily="34" charset="0"/>
              </a:rPr>
              <a:t>Los equipos de mayor consumo de energía no son precisamente los de mayor potencia. </a:t>
            </a:r>
          </a:p>
        </p:txBody>
      </p:sp>
      <p:cxnSp>
        <p:nvCxnSpPr>
          <p:cNvPr id="6" name="5 Conector angular">
            <a:extLst>
              <a:ext uri="{FF2B5EF4-FFF2-40B4-BE49-F238E27FC236}">
                <a16:creationId xmlns:a16="http://schemas.microsoft.com/office/drawing/2014/main" id="{78DE91E4-975F-623D-2D6D-1A13126AF54F}"/>
              </a:ext>
            </a:extLst>
          </p:cNvPr>
          <p:cNvCxnSpPr/>
          <p:nvPr/>
        </p:nvCxnSpPr>
        <p:spPr>
          <a:xfrm rot="5400000" flipH="1" flipV="1">
            <a:off x="3170351" y="663462"/>
            <a:ext cx="1376363" cy="3870325"/>
          </a:xfrm>
          <a:prstGeom prst="bentConnector4">
            <a:avLst>
              <a:gd name="adj1" fmla="val -161354"/>
              <a:gd name="adj2" fmla="val 166912"/>
            </a:avLst>
          </a:prstGeom>
          <a:ln>
            <a:solidFill>
              <a:schemeClr val="accent1"/>
            </a:solidFill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6 Rectángulo">
            <a:extLst>
              <a:ext uri="{FF2B5EF4-FFF2-40B4-BE49-F238E27FC236}">
                <a16:creationId xmlns:a16="http://schemas.microsoft.com/office/drawing/2014/main" id="{B02452B0-42CA-7145-3F3A-AFBE185EDD50}"/>
              </a:ext>
            </a:extLst>
          </p:cNvPr>
          <p:cNvSpPr/>
          <p:nvPr/>
        </p:nvSpPr>
        <p:spPr>
          <a:xfrm>
            <a:off x="554945" y="2107293"/>
            <a:ext cx="2447925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000" spc="-300" dirty="0">
                <a:solidFill>
                  <a:prstClr val="black"/>
                </a:solidFill>
                <a:latin typeface="+mn-lt"/>
                <a:ea typeface="Verdana" pitchFamily="34" charset="0"/>
                <a:cs typeface="Verdana" pitchFamily="34" charset="0"/>
              </a:rPr>
              <a:t>debemos</a:t>
            </a:r>
          </a:p>
        </p:txBody>
      </p:sp>
      <p:sp>
        <p:nvSpPr>
          <p:cNvPr id="8" name="7 Rectángulo">
            <a:extLst>
              <a:ext uri="{FF2B5EF4-FFF2-40B4-BE49-F238E27FC236}">
                <a16:creationId xmlns:a16="http://schemas.microsoft.com/office/drawing/2014/main" id="{57FE6970-1F2F-DF0B-8EFE-8895B7813E47}"/>
              </a:ext>
            </a:extLst>
          </p:cNvPr>
          <p:cNvSpPr/>
          <p:nvPr/>
        </p:nvSpPr>
        <p:spPr>
          <a:xfrm>
            <a:off x="770845" y="1558018"/>
            <a:ext cx="1360487" cy="83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800" spc="-300" dirty="0">
                <a:solidFill>
                  <a:prstClr val="black"/>
                </a:solidFill>
                <a:latin typeface="+mn-lt"/>
                <a:ea typeface="Verdana" pitchFamily="34" charset="0"/>
                <a:cs typeface="Verdana" pitchFamily="34" charset="0"/>
              </a:rPr>
              <a:t>¿Qué</a:t>
            </a:r>
          </a:p>
        </p:txBody>
      </p:sp>
      <p:sp>
        <p:nvSpPr>
          <p:cNvPr id="9" name="8 Rectángulo">
            <a:extLst>
              <a:ext uri="{FF2B5EF4-FFF2-40B4-BE49-F238E27FC236}">
                <a16:creationId xmlns:a16="http://schemas.microsoft.com/office/drawing/2014/main" id="{88CC3D18-FA8B-6EB4-BD57-8C3FBAC471C8}"/>
              </a:ext>
            </a:extLst>
          </p:cNvPr>
          <p:cNvSpPr/>
          <p:nvPr/>
        </p:nvSpPr>
        <p:spPr>
          <a:xfrm>
            <a:off x="1275670" y="2461306"/>
            <a:ext cx="1606550" cy="784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CR" sz="4500" spc="-300" dirty="0">
                <a:solidFill>
                  <a:prstClr val="black"/>
                </a:solidFill>
                <a:latin typeface="+mn-lt"/>
                <a:ea typeface="Verdana" pitchFamily="34" charset="0"/>
                <a:cs typeface="Verdana" pitchFamily="34" charset="0"/>
              </a:rPr>
              <a:t> saber?</a:t>
            </a:r>
          </a:p>
        </p:txBody>
      </p:sp>
      <p:grpSp>
        <p:nvGrpSpPr>
          <p:cNvPr id="10" name="9 Grupo">
            <a:extLst>
              <a:ext uri="{FF2B5EF4-FFF2-40B4-BE49-F238E27FC236}">
                <a16:creationId xmlns:a16="http://schemas.microsoft.com/office/drawing/2014/main" id="{57CF1744-1F06-D5EE-D11C-8150CD1D7C41}"/>
              </a:ext>
            </a:extLst>
          </p:cNvPr>
          <p:cNvGrpSpPr>
            <a:grpSpLocks/>
          </p:cNvGrpSpPr>
          <p:nvPr/>
        </p:nvGrpSpPr>
        <p:grpSpPr bwMode="auto">
          <a:xfrm>
            <a:off x="964520" y="2853418"/>
            <a:ext cx="3552825" cy="3160713"/>
            <a:chOff x="805086" y="2708920"/>
            <a:chExt cx="3551983" cy="3286498"/>
          </a:xfrm>
        </p:grpSpPr>
        <p:sp>
          <p:nvSpPr>
            <p:cNvPr id="11" name="10 Rectángulo">
              <a:extLst>
                <a:ext uri="{FF2B5EF4-FFF2-40B4-BE49-F238E27FC236}">
                  <a16:creationId xmlns:a16="http://schemas.microsoft.com/office/drawing/2014/main" id="{2A0E0D39-B2E8-DD89-91DA-9AB3D83095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094" y="5499227"/>
              <a:ext cx="3316975" cy="4961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ucida Sans Unicode" panose="020B0602030504020204" pitchFamily="34" charset="0"/>
                </a:defRPr>
              </a:lvl9pPr>
            </a:lstStyle>
            <a:p>
              <a:r>
                <a:rPr lang="es-CR" altLang="es-CR" sz="25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Unidad: kWh</a:t>
              </a:r>
              <a:endParaRPr lang="es-CR" altLang="es-CR" sz="2500" b="1" baseline="30000" dirty="0">
                <a:solidFill>
                  <a:srgbClr val="000000"/>
                </a:solidFill>
                <a:latin typeface="Verdana" panose="020B0604030504040204" pitchFamily="34" charset="0"/>
              </a:endParaRPr>
            </a:p>
          </p:txBody>
        </p:sp>
        <p:cxnSp>
          <p:nvCxnSpPr>
            <p:cNvPr id="12" name="11 Conector recto">
              <a:extLst>
                <a:ext uri="{FF2B5EF4-FFF2-40B4-BE49-F238E27FC236}">
                  <a16:creationId xmlns:a16="http://schemas.microsoft.com/office/drawing/2014/main" id="{423F8667-2CFD-A786-1FD8-D1575839F0E3}"/>
                </a:ext>
              </a:extLst>
            </p:cNvPr>
            <p:cNvCxnSpPr/>
            <p:nvPr/>
          </p:nvCxnSpPr>
          <p:spPr>
            <a:xfrm>
              <a:off x="805086" y="2708920"/>
              <a:ext cx="0" cy="3266690"/>
            </a:xfrm>
            <a:prstGeom prst="line">
              <a:avLst/>
            </a:prstGeom>
            <a:ln>
              <a:solidFill>
                <a:schemeClr val="accent1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pic>
        <p:nvPicPr>
          <p:cNvPr id="6146" name="Picture 2" descr="energia electrica – tipos de energia">
            <a:extLst>
              <a:ext uri="{FF2B5EF4-FFF2-40B4-BE49-F238E27FC236}">
                <a16:creationId xmlns:a16="http://schemas.microsoft.com/office/drawing/2014/main" id="{ED2B37F8-01C9-2ACF-C498-90831DD6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322" y="1208145"/>
            <a:ext cx="3259817" cy="203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4">
            <a:extLst>
              <a:ext uri="{FF2B5EF4-FFF2-40B4-BE49-F238E27FC236}">
                <a16:creationId xmlns:a16="http://schemas.microsoft.com/office/drawing/2014/main" id="{04F3200D-594A-835A-D016-F7F1CE5978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R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B4796D0-9F0D-C257-AEC7-17BE081E8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909" y="3581400"/>
            <a:ext cx="3259817" cy="214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1892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273C1D6E-442E-F67F-3510-8D19A8E9B824}"/>
              </a:ext>
            </a:extLst>
          </p:cNvPr>
          <p:cNvSpPr txBox="1">
            <a:spLocks/>
          </p:cNvSpPr>
          <p:nvPr/>
        </p:nvSpPr>
        <p:spPr>
          <a:xfrm>
            <a:off x="2368248" y="108664"/>
            <a:ext cx="8229600" cy="864096"/>
          </a:xfrm>
          <a:prstGeom prst="rect">
            <a:avLst/>
          </a:prstGeom>
        </p:spPr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Lucida Sans Unicode" pitchFamily="34" charset="0"/>
              </a:defRPr>
            </a:lvl9pPr>
            <a:extLst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altLang="es-CR" sz="5300" b="1" i="0" u="none" strike="noStrike" kern="1200" cap="none" spc="0" normalizeH="0" baseline="0" noProof="0" dirty="0">
                <a:ln>
                  <a:noFill/>
                </a:ln>
                <a:solidFill>
                  <a:srgbClr val="5B6973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Lucida Sans Unicode"/>
                <a:ea typeface="+mj-ea"/>
                <a:cs typeface="+mj-cs"/>
              </a:rPr>
              <a:t>Factor de Potencia</a:t>
            </a:r>
          </a:p>
        </p:txBody>
      </p:sp>
      <p:sp>
        <p:nvSpPr>
          <p:cNvPr id="5" name="2 Marcador de contenido">
            <a:extLst>
              <a:ext uri="{FF2B5EF4-FFF2-40B4-BE49-F238E27FC236}">
                <a16:creationId xmlns:a16="http://schemas.microsoft.com/office/drawing/2014/main" id="{BB55F8D0-E168-1D32-0CF2-A8A75DE84359}"/>
              </a:ext>
            </a:extLst>
          </p:cNvPr>
          <p:cNvSpPr txBox="1">
            <a:spLocks/>
          </p:cNvSpPr>
          <p:nvPr/>
        </p:nvSpPr>
        <p:spPr bwMode="auto">
          <a:xfrm>
            <a:off x="317879" y="1001637"/>
            <a:ext cx="8353425" cy="197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82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82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82" charset="2"/>
              <a:buChar char=""/>
              <a:defRPr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s-CR" altLang="es-CR" sz="2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Es un indicador cualitativo y cuantitativo del correcto aprovechamiento de la energía eléctrica.</a:t>
            </a:r>
          </a:p>
          <a:p>
            <a:pPr algn="just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s-CR" altLang="es-CR" sz="2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También podemos decir, el factor de potencia es un término utilizado para describir la cantidad de energía eléctrica que se ha convertido en trabajo</a:t>
            </a:r>
            <a:r>
              <a:rPr lang="es-CR" altLang="es-CR" sz="20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. </a:t>
            </a:r>
          </a:p>
        </p:txBody>
      </p:sp>
      <p:pic>
        <p:nvPicPr>
          <p:cNvPr id="7170" name="Picture 2" descr="Factor de potencia: ¿Qué es y cómo se calcula? – Blog Sunwise">
            <a:extLst>
              <a:ext uri="{FF2B5EF4-FFF2-40B4-BE49-F238E27FC236}">
                <a16:creationId xmlns:a16="http://schemas.microsoft.com/office/drawing/2014/main" id="{94C197E1-EE3E-447A-4DC4-DC652B905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304" y="2371055"/>
            <a:ext cx="3140218" cy="2115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actor de potencia: ¿Qué es y cómo se calcula? – Blog Sunwise">
            <a:extLst>
              <a:ext uri="{FF2B5EF4-FFF2-40B4-BE49-F238E27FC236}">
                <a16:creationId xmlns:a16="http://schemas.microsoft.com/office/drawing/2014/main" id="{8FF9280D-6C00-466B-82C5-B7FEA3109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709" y="3062514"/>
            <a:ext cx="4826310" cy="346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30340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42274A-ACE9-84FC-1D02-E221A6D3A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52" y="239334"/>
            <a:ext cx="10515600" cy="960513"/>
          </a:xfrm>
        </p:spPr>
        <p:txBody>
          <a:bodyPr/>
          <a:lstStyle/>
          <a:p>
            <a:pPr algn="ctr"/>
            <a:r>
              <a:rPr lang="es-CR" dirty="0"/>
              <a:t>Eficiencia energética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A15F4F22-FCC3-26B2-8327-587E2124F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45" y="1765905"/>
            <a:ext cx="6917638" cy="4127363"/>
          </a:xfrm>
          <a:prstGeom prst="rect">
            <a:avLst/>
          </a:prstGeom>
        </p:spPr>
      </p:pic>
      <p:pic>
        <p:nvPicPr>
          <p:cNvPr id="6" name="Picture 2" descr="Eficacia luminosa">
            <a:extLst>
              <a:ext uri="{FF2B5EF4-FFF2-40B4-BE49-F238E27FC236}">
                <a16:creationId xmlns:a16="http://schemas.microsoft.com/office/drawing/2014/main" id="{2572943A-08BB-0F49-3CDB-33BFCEE7A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91" y="1360924"/>
            <a:ext cx="2928970" cy="2425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50123FA-AEA2-5C5E-0167-ECCFF03E3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440" y="3904342"/>
            <a:ext cx="3922515" cy="2552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6183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AutoShape 4">
            <a:extLst>
              <a:ext uri="{FF2B5EF4-FFF2-40B4-BE49-F238E27FC236}">
                <a16:creationId xmlns:a16="http://schemas.microsoft.com/office/drawing/2014/main" id="{9ADEB31B-D541-35EB-DA95-EEA4E06CC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2930" y="1605736"/>
            <a:ext cx="8748018" cy="2553891"/>
          </a:xfrm>
          <a:prstGeom prst="roundRect">
            <a:avLst>
              <a:gd name="adj" fmla="val 16667"/>
            </a:avLst>
          </a:prstGeom>
          <a:ln w="9525">
            <a:solidFill>
              <a:srgbClr val="BBBC9C"/>
            </a:solidFill>
            <a:round/>
            <a:headEnd/>
            <a:tailEnd/>
          </a:ln>
        </p:spPr>
        <p:txBody>
          <a:bodyPr wrap="square" anchor="ctr">
            <a:spAutoFit/>
          </a:bodyPr>
          <a:lstStyle>
            <a:lvl1pPr defTabSz="762000" eaLnBrk="0" hangingPunct="0">
              <a:defRPr sz="2400">
                <a:solidFill>
                  <a:srgbClr val="000000"/>
                </a:solidFill>
                <a:latin typeface="Arial" charset="0"/>
              </a:defRPr>
            </a:lvl1pPr>
            <a:lvl2pPr marL="742950" indent="-285750" defTabSz="762000" eaLnBrk="0" hangingPunct="0"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defTabSz="762000" eaLnBrk="0" hangingPunct="0"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defTabSz="762000" eaLnBrk="0" hangingPunct="0">
              <a:defRPr sz="2400">
                <a:solidFill>
                  <a:srgbClr val="000000"/>
                </a:solidFill>
                <a:latin typeface="Arial" charset="0"/>
              </a:defRPr>
            </a:lvl4pPr>
            <a:lvl5pPr marL="2057400" indent="-228600" defTabSz="762000" eaLnBrk="0" hangingPunct="0">
              <a:defRPr sz="2400">
                <a:solidFill>
                  <a:srgbClr val="000000"/>
                </a:solidFill>
                <a:latin typeface="Arial" charset="0"/>
              </a:defRPr>
            </a:lvl5pPr>
            <a:lvl6pPr marL="2514600" indent="-228600" algn="just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6pPr>
            <a:lvl7pPr marL="2971800" indent="-228600" algn="just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7pPr>
            <a:lvl8pPr marL="3429000" indent="-228600" algn="just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8pPr>
            <a:lvl9pPr marL="3886200" indent="-228600" algn="just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s-ES" altLang="es-CR" b="1" dirty="0">
                <a:solidFill>
                  <a:schemeClr val="tx1"/>
                </a:solidFill>
              </a:rPr>
              <a:t>Ahorro de energía</a:t>
            </a:r>
            <a:r>
              <a:rPr lang="es-ES" altLang="es-CR" dirty="0">
                <a:solidFill>
                  <a:schemeClr val="tx1"/>
                </a:solidFill>
              </a:rPr>
              <a:t>: evitar un  consumo mayor de energía mediante cambios en las pautas de uso.</a:t>
            </a:r>
          </a:p>
          <a:p>
            <a:pPr eaLnBrk="1" hangingPunct="1"/>
            <a:r>
              <a:rPr lang="es-ES" altLang="es-CR" dirty="0">
                <a:solidFill>
                  <a:schemeClr val="tx1"/>
                </a:solidFill>
              </a:rPr>
              <a:t>Ejemplo: apagar la luz cuando se sale de una habitación.  </a:t>
            </a:r>
          </a:p>
          <a:p>
            <a:pPr eaLnBrk="1" hangingPunct="1"/>
            <a:endParaRPr lang="es-ES" altLang="es-CR" dirty="0">
              <a:solidFill>
                <a:schemeClr val="tx1"/>
              </a:solidFill>
            </a:endParaRPr>
          </a:p>
          <a:p>
            <a:pPr eaLnBrk="1" hangingPunct="1"/>
            <a:r>
              <a:rPr lang="es-ES" altLang="es-CR" b="1" dirty="0">
                <a:solidFill>
                  <a:schemeClr val="tx1"/>
                </a:solidFill>
              </a:rPr>
              <a:t>Eficiencia energética:</a:t>
            </a:r>
            <a:r>
              <a:rPr lang="es-ES" altLang="es-CR" dirty="0">
                <a:solidFill>
                  <a:schemeClr val="tx1"/>
                </a:solidFill>
              </a:rPr>
              <a:t> consumir menos energía para obtener un mismo servicio (</a:t>
            </a:r>
            <a:r>
              <a:rPr lang="es-ES" altLang="es-CR" i="1" dirty="0">
                <a:solidFill>
                  <a:schemeClr val="tx1"/>
                </a:solidFill>
              </a:rPr>
              <a:t>“hacer lo mismo con menos”)</a:t>
            </a:r>
            <a:r>
              <a:rPr lang="es-ES" altLang="es-CR" i="1" dirty="0">
                <a:solidFill>
                  <a:schemeClr val="bg1"/>
                </a:solidFill>
              </a:rPr>
              <a:t>c)</a:t>
            </a:r>
            <a:r>
              <a:rPr lang="es-ES" altLang="es-CR" dirty="0">
                <a:solidFill>
                  <a:schemeClr val="bg1"/>
                </a:solidFill>
              </a:rPr>
              <a:t> .</a:t>
            </a: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C1442918-4672-D6DB-61E6-9DB85EABE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6335" y="297154"/>
            <a:ext cx="89646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rgbClr val="000000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Arial" charset="0"/>
              </a:defRPr>
            </a:lvl5pPr>
            <a:lvl6pPr marL="25146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6pPr>
            <a:lvl7pPr marL="29718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7pPr>
            <a:lvl8pPr marL="34290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8pPr>
            <a:lvl9pPr marL="3886200" indent="-228600" algn="just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CR" sz="2800" dirty="0">
                <a:solidFill>
                  <a:schemeClr val="tx1"/>
                </a:solidFill>
              </a:rPr>
              <a:t>¿ES LO MISMO EL AHORRO QUE LA EFICIENCIA ENERGÉTICA?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A70CED9-FF48-20A0-2A1A-22EDC3FED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14" y="4342040"/>
            <a:ext cx="3352049" cy="1882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6341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historia de la energia solar">
            <a:extLst>
              <a:ext uri="{FF2B5EF4-FFF2-40B4-BE49-F238E27FC236}">
                <a16:creationId xmlns:a16="http://schemas.microsoft.com/office/drawing/2014/main" id="{84E56A71-E9C9-9C96-325E-CFD93498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23412" y="2014533"/>
            <a:ext cx="2921809" cy="3014965"/>
          </a:xfrm>
          <a:prstGeom prst="teardrop">
            <a:avLst/>
          </a:prstGeom>
          <a:noFill/>
        </p:spPr>
      </p:pic>
      <p:pic>
        <p:nvPicPr>
          <p:cNvPr id="5" name="Picture 24" descr="http://www.revistanatural.com/up/files/cfl.jpg">
            <a:extLst>
              <a:ext uri="{FF2B5EF4-FFF2-40B4-BE49-F238E27FC236}">
                <a16:creationId xmlns:a16="http://schemas.microsoft.com/office/drawing/2014/main" id="{B51D767F-C797-B1DC-B479-03E51FCC1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4697" y="2110356"/>
            <a:ext cx="2664741" cy="3014965"/>
          </a:xfrm>
          <a:prstGeom prst="teardrop">
            <a:avLst/>
          </a:prstGeom>
          <a:noFill/>
        </p:spPr>
      </p:pic>
      <p:sp>
        <p:nvSpPr>
          <p:cNvPr id="6" name="CuadroTexto 16">
            <a:extLst>
              <a:ext uri="{FF2B5EF4-FFF2-40B4-BE49-F238E27FC236}">
                <a16:creationId xmlns:a16="http://schemas.microsoft.com/office/drawing/2014/main" id="{E85E1762-09C1-CFCA-6BF9-22C23EBB9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0394" y="382437"/>
            <a:ext cx="4775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4400" dirty="0">
                <a:latin typeface="Arial" charset="0"/>
              </a:rPr>
              <a:t>Reto global</a:t>
            </a:r>
            <a:endParaRPr lang="es-ES_tradnl" altLang="es-CR" sz="4500" dirty="0">
              <a:latin typeface="Arial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04A0F9B-4A4B-5F36-F609-04F7943255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6159" y="2110356"/>
            <a:ext cx="3018427" cy="3039399"/>
          </a:xfrm>
          <a:prstGeom prst="teardrop">
            <a:avLst/>
          </a:prstGeom>
        </p:spPr>
      </p:pic>
      <p:sp>
        <p:nvSpPr>
          <p:cNvPr id="8" name="CuadroTexto 18">
            <a:extLst>
              <a:ext uri="{FF2B5EF4-FFF2-40B4-BE49-F238E27FC236}">
                <a16:creationId xmlns:a16="http://schemas.microsoft.com/office/drawing/2014/main" id="{F0CF8B78-8A70-5939-F1DA-EA96ACAF66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469" y="5422749"/>
            <a:ext cx="2932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1500" dirty="0">
                <a:latin typeface="Arial" charset="0"/>
              </a:rPr>
              <a:t>Generación limpia</a:t>
            </a:r>
          </a:p>
        </p:txBody>
      </p:sp>
      <p:sp>
        <p:nvSpPr>
          <p:cNvPr id="9" name="CuadroTexto 19">
            <a:extLst>
              <a:ext uri="{FF2B5EF4-FFF2-40B4-BE49-F238E27FC236}">
                <a16:creationId xmlns:a16="http://schemas.microsoft.com/office/drawing/2014/main" id="{40DEDE8B-2702-42FC-C43C-7AECC22FB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169" y="5422749"/>
            <a:ext cx="2932112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1500" dirty="0">
                <a:latin typeface="Arial" charset="0"/>
              </a:rPr>
              <a:t>Tecnología eficiente</a:t>
            </a:r>
          </a:p>
        </p:txBody>
      </p:sp>
      <p:sp>
        <p:nvSpPr>
          <p:cNvPr id="10" name="CuadroTexto 20">
            <a:extLst>
              <a:ext uri="{FF2B5EF4-FFF2-40B4-BE49-F238E27FC236}">
                <a16:creationId xmlns:a16="http://schemas.microsoft.com/office/drawing/2014/main" id="{9E567333-84F0-4C14-825E-9D006D894D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81" y="5422749"/>
            <a:ext cx="29321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1500" dirty="0">
                <a:latin typeface="Arial" charset="0"/>
              </a:rPr>
              <a:t>Transporte limpio</a:t>
            </a:r>
          </a:p>
        </p:txBody>
      </p:sp>
    </p:spTree>
    <p:extLst>
      <p:ext uri="{BB962C8B-B14F-4D97-AF65-F5344CB8AC3E}">
        <p14:creationId xmlns:p14="http://schemas.microsoft.com/office/powerpoint/2010/main" val="1432502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ágrima 3">
            <a:extLst>
              <a:ext uri="{FF2B5EF4-FFF2-40B4-BE49-F238E27FC236}">
                <a16:creationId xmlns:a16="http://schemas.microsoft.com/office/drawing/2014/main" id="{3962A0C8-A407-DBFA-4C37-3B1D24F79613}"/>
              </a:ext>
            </a:extLst>
          </p:cNvPr>
          <p:cNvSpPr/>
          <p:nvPr/>
        </p:nvSpPr>
        <p:spPr>
          <a:xfrm>
            <a:off x="8345110" y="3817652"/>
            <a:ext cx="1839913" cy="1693863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CuadroTexto 16">
            <a:extLst>
              <a:ext uri="{FF2B5EF4-FFF2-40B4-BE49-F238E27FC236}">
                <a16:creationId xmlns:a16="http://schemas.microsoft.com/office/drawing/2014/main" id="{49F2FC03-ECF5-C73B-A665-E23AFDB97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5973" y="114015"/>
            <a:ext cx="3938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4400" dirty="0">
                <a:latin typeface="Arial" charset="0"/>
              </a:rPr>
              <a:t>Reto individual</a:t>
            </a:r>
            <a:endParaRPr lang="es-ES_tradnl" altLang="es-CR" sz="4500" dirty="0">
              <a:latin typeface="Arial" charset="0"/>
            </a:endParaRPr>
          </a:p>
        </p:txBody>
      </p:sp>
      <p:sp>
        <p:nvSpPr>
          <p:cNvPr id="6" name="CuadroTexto 20">
            <a:extLst>
              <a:ext uri="{FF2B5EF4-FFF2-40B4-BE49-F238E27FC236}">
                <a16:creationId xmlns:a16="http://schemas.microsoft.com/office/drawing/2014/main" id="{4B9DC5D3-7756-BC32-6356-BFAFA735D0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5899" y="5875399"/>
            <a:ext cx="3303588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1500" dirty="0">
                <a:latin typeface="Arial" charset="0"/>
              </a:rPr>
              <a:t>Sustituir, reducir, cerrar, desconectar, apagar, aprovechar las fuentes naturales, reutilizar, reciclar</a:t>
            </a:r>
          </a:p>
        </p:txBody>
      </p:sp>
      <p:sp>
        <p:nvSpPr>
          <p:cNvPr id="7" name="Lágrima 6">
            <a:extLst>
              <a:ext uri="{FF2B5EF4-FFF2-40B4-BE49-F238E27FC236}">
                <a16:creationId xmlns:a16="http://schemas.microsoft.com/office/drawing/2014/main" id="{A318B569-7E45-AAF5-0DE5-E36D13F40A7E}"/>
              </a:ext>
            </a:extLst>
          </p:cNvPr>
          <p:cNvSpPr/>
          <p:nvPr/>
        </p:nvSpPr>
        <p:spPr>
          <a:xfrm>
            <a:off x="5063748" y="1528477"/>
            <a:ext cx="2227262" cy="2049463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8" name="Lágrima 7">
            <a:extLst>
              <a:ext uri="{FF2B5EF4-FFF2-40B4-BE49-F238E27FC236}">
                <a16:creationId xmlns:a16="http://schemas.microsoft.com/office/drawing/2014/main" id="{898A66B2-BD3D-8AB2-1CB5-EFEBB1B45381}"/>
              </a:ext>
            </a:extLst>
          </p:cNvPr>
          <p:cNvSpPr/>
          <p:nvPr/>
        </p:nvSpPr>
        <p:spPr>
          <a:xfrm>
            <a:off x="7984748" y="1490377"/>
            <a:ext cx="2228850" cy="2051050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9" name="Picture 4" descr="http://www.ahorrarnoshacebien.com/images/news/llave-agua-abierta.jpg">
            <a:extLst>
              <a:ext uri="{FF2B5EF4-FFF2-40B4-BE49-F238E27FC236}">
                <a16:creationId xmlns:a16="http://schemas.microsoft.com/office/drawing/2014/main" id="{C480B1B1-005E-D3A8-37FC-7981D080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5777" r="20186"/>
          <a:stretch>
            <a:fillRect/>
          </a:stretch>
        </p:blipFill>
        <p:spPr bwMode="auto">
          <a:xfrm>
            <a:off x="8044647" y="1584211"/>
            <a:ext cx="2084840" cy="1844789"/>
          </a:xfrm>
          <a:prstGeom prst="teardrop">
            <a:avLst/>
          </a:prstGeom>
          <a:noFill/>
        </p:spPr>
      </p:pic>
      <p:sp>
        <p:nvSpPr>
          <p:cNvPr id="10" name="Lágrima 9">
            <a:extLst>
              <a:ext uri="{FF2B5EF4-FFF2-40B4-BE49-F238E27FC236}">
                <a16:creationId xmlns:a16="http://schemas.microsoft.com/office/drawing/2014/main" id="{9612A99D-3612-178F-8C27-B8CC2EF6E864}"/>
              </a:ext>
            </a:extLst>
          </p:cNvPr>
          <p:cNvSpPr/>
          <p:nvPr/>
        </p:nvSpPr>
        <p:spPr>
          <a:xfrm>
            <a:off x="6219448" y="3808127"/>
            <a:ext cx="1960562" cy="1804988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1" name="Lágrima 10">
            <a:extLst>
              <a:ext uri="{FF2B5EF4-FFF2-40B4-BE49-F238E27FC236}">
                <a16:creationId xmlns:a16="http://schemas.microsoft.com/office/drawing/2014/main" id="{5ED3C9D0-A5D7-6393-E29B-5B818FB968D0}"/>
              </a:ext>
            </a:extLst>
          </p:cNvPr>
          <p:cNvSpPr/>
          <p:nvPr/>
        </p:nvSpPr>
        <p:spPr>
          <a:xfrm>
            <a:off x="3995360" y="3827177"/>
            <a:ext cx="1998663" cy="1838325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Lágrima 11">
            <a:extLst>
              <a:ext uri="{FF2B5EF4-FFF2-40B4-BE49-F238E27FC236}">
                <a16:creationId xmlns:a16="http://schemas.microsoft.com/office/drawing/2014/main" id="{B50B7A17-56FD-6936-1644-FD132FEBCFDC}"/>
              </a:ext>
            </a:extLst>
          </p:cNvPr>
          <p:cNvSpPr/>
          <p:nvPr/>
        </p:nvSpPr>
        <p:spPr>
          <a:xfrm>
            <a:off x="2125285" y="1584040"/>
            <a:ext cx="2227263" cy="2051050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13" name="Picture 6" descr="http://www.elciudadano.cl/wp-content/uploads/2010/04/no-uso-bolsas-pl%C3%A1sticas.jpg">
            <a:extLst>
              <a:ext uri="{FF2B5EF4-FFF2-40B4-BE49-F238E27FC236}">
                <a16:creationId xmlns:a16="http://schemas.microsoft.com/office/drawing/2014/main" id="{91CB2943-32B0-DD41-6671-62A2653BF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13456" y="1609641"/>
            <a:ext cx="2096531" cy="1912738"/>
          </a:xfrm>
          <a:prstGeom prst="teardrop">
            <a:avLst/>
          </a:prstGeom>
          <a:noFill/>
        </p:spPr>
      </p:pic>
      <p:pic>
        <p:nvPicPr>
          <p:cNvPr id="14" name="Picture 2" descr="http://t0.gstatic.com/images?q=tbn:ANd9GcQfoVf_IO88McBpA-Xd5Hovcj84f4LTtTDI7VNr6A316UIPW-Dojg">
            <a:extLst>
              <a:ext uri="{FF2B5EF4-FFF2-40B4-BE49-F238E27FC236}">
                <a16:creationId xmlns:a16="http://schemas.microsoft.com/office/drawing/2014/main" id="{1D94C2BC-CE34-8EC4-FA7E-7E6F4CF3D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10461"/>
          <a:stretch>
            <a:fillRect/>
          </a:stretch>
        </p:blipFill>
        <p:spPr bwMode="auto">
          <a:xfrm>
            <a:off x="2152767" y="1698935"/>
            <a:ext cx="2164504" cy="1823444"/>
          </a:xfrm>
          <a:prstGeom prst="teardrop">
            <a:avLst/>
          </a:prstGeom>
          <a:noFill/>
        </p:spPr>
      </p:pic>
      <p:pic>
        <p:nvPicPr>
          <p:cNvPr id="15" name="Picture 8" descr="Instalación de interruptor y toma corriente">
            <a:extLst>
              <a:ext uri="{FF2B5EF4-FFF2-40B4-BE49-F238E27FC236}">
                <a16:creationId xmlns:a16="http://schemas.microsoft.com/office/drawing/2014/main" id="{D5EB2559-E027-EB07-0ED6-EAF659B3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l="27500" b="15997"/>
          <a:stretch>
            <a:fillRect/>
          </a:stretch>
        </p:blipFill>
        <p:spPr bwMode="auto">
          <a:xfrm>
            <a:off x="4080212" y="3987813"/>
            <a:ext cx="1846635" cy="1553938"/>
          </a:xfrm>
          <a:prstGeom prst="teardrop">
            <a:avLst/>
          </a:prstGeom>
          <a:noFill/>
        </p:spPr>
      </p:pic>
      <p:pic>
        <p:nvPicPr>
          <p:cNvPr id="16" name="18 Imagen" descr="92784357.jpg">
            <a:extLst>
              <a:ext uri="{FF2B5EF4-FFF2-40B4-BE49-F238E27FC236}">
                <a16:creationId xmlns:a16="http://schemas.microsoft.com/office/drawing/2014/main" id="{93C1E4E2-F5A7-A2E3-F4A5-3C0792019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27" y="3979320"/>
            <a:ext cx="1853138" cy="1486387"/>
          </a:xfrm>
          <a:prstGeom prst="teardrop">
            <a:avLst/>
          </a:prstGeom>
        </p:spPr>
      </p:pic>
      <p:pic>
        <p:nvPicPr>
          <p:cNvPr id="17" name="13 Imagen" descr="pead.jpg">
            <a:extLst>
              <a:ext uri="{FF2B5EF4-FFF2-40B4-BE49-F238E27FC236}">
                <a16:creationId xmlns:a16="http://schemas.microsoft.com/office/drawing/2014/main" id="{C365E784-E1B8-3CE8-467A-92B6B9754D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34354" y="3913101"/>
            <a:ext cx="1633278" cy="1521687"/>
          </a:xfrm>
          <a:prstGeom prst="teardrop">
            <a:avLst/>
          </a:prstGeom>
        </p:spPr>
      </p:pic>
      <p:sp>
        <p:nvSpPr>
          <p:cNvPr id="18" name="Lágrima 17">
            <a:extLst>
              <a:ext uri="{FF2B5EF4-FFF2-40B4-BE49-F238E27FC236}">
                <a16:creationId xmlns:a16="http://schemas.microsoft.com/office/drawing/2014/main" id="{12AF0C57-8F7D-ED52-FB03-5386BEBCAB8D}"/>
              </a:ext>
            </a:extLst>
          </p:cNvPr>
          <p:cNvSpPr/>
          <p:nvPr/>
        </p:nvSpPr>
        <p:spPr>
          <a:xfrm>
            <a:off x="1804610" y="3811302"/>
            <a:ext cx="1998663" cy="1838325"/>
          </a:xfrm>
          <a:prstGeom prst="teardrop">
            <a:avLst/>
          </a:prstGeom>
          <a:solidFill>
            <a:srgbClr val="3451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19" name="Picture 10" descr="wall_cleats">
            <a:extLst>
              <a:ext uri="{FF2B5EF4-FFF2-40B4-BE49-F238E27FC236}">
                <a16:creationId xmlns:a16="http://schemas.microsoft.com/office/drawing/2014/main" id="{82E763C1-030A-4330-1060-1E416A0C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22269" b="6581"/>
          <a:stretch>
            <a:fillRect/>
          </a:stretch>
        </p:blipFill>
        <p:spPr bwMode="auto">
          <a:xfrm>
            <a:off x="1906681" y="3913102"/>
            <a:ext cx="1811169" cy="1628650"/>
          </a:xfrm>
          <a:prstGeom prst="teardrop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61780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3 Imagen">
            <a:extLst>
              <a:ext uri="{FF2B5EF4-FFF2-40B4-BE49-F238E27FC236}">
                <a16:creationId xmlns:a16="http://schemas.microsoft.com/office/drawing/2014/main" id="{4740ECF2-DC7C-812A-8559-6B48DA109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196" y="2937558"/>
            <a:ext cx="3539405" cy="3539405"/>
          </a:xfrm>
          <a:prstGeom prst="rect">
            <a:avLst/>
          </a:prstGeom>
        </p:spPr>
      </p:pic>
      <p:pic>
        <p:nvPicPr>
          <p:cNvPr id="32" name="4 Imagen">
            <a:extLst>
              <a:ext uri="{FF2B5EF4-FFF2-40B4-BE49-F238E27FC236}">
                <a16:creationId xmlns:a16="http://schemas.microsoft.com/office/drawing/2014/main" id="{93EB83D7-3024-A093-8391-452038855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553" y="3345572"/>
            <a:ext cx="942133" cy="942133"/>
          </a:xfrm>
          <a:prstGeom prst="rect">
            <a:avLst/>
          </a:prstGeom>
        </p:spPr>
      </p:pic>
      <p:pic>
        <p:nvPicPr>
          <p:cNvPr id="33" name="5 Imagen">
            <a:extLst>
              <a:ext uri="{FF2B5EF4-FFF2-40B4-BE49-F238E27FC236}">
                <a16:creationId xmlns:a16="http://schemas.microsoft.com/office/drawing/2014/main" id="{EAEE0BF3-E11E-7FB0-E01F-D15516661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063" y="1894513"/>
            <a:ext cx="1346643" cy="1346643"/>
          </a:xfrm>
          <a:prstGeom prst="rect">
            <a:avLst/>
          </a:prstGeom>
        </p:spPr>
      </p:pic>
      <p:sp>
        <p:nvSpPr>
          <p:cNvPr id="34" name="6 CuadroTexto">
            <a:extLst>
              <a:ext uri="{FF2B5EF4-FFF2-40B4-BE49-F238E27FC236}">
                <a16:creationId xmlns:a16="http://schemas.microsoft.com/office/drawing/2014/main" id="{DAC30745-7A22-8823-4FE2-242930C04B56}"/>
              </a:ext>
            </a:extLst>
          </p:cNvPr>
          <p:cNvSpPr txBox="1"/>
          <p:nvPr/>
        </p:nvSpPr>
        <p:spPr>
          <a:xfrm>
            <a:off x="1781710" y="257953"/>
            <a:ext cx="30364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spc="-150" dirty="0">
                <a:latin typeface="Century Gothic" panose="020B0502020202020204" pitchFamily="34" charset="0"/>
              </a:rPr>
              <a:t>Tecnología</a:t>
            </a:r>
            <a:endParaRPr lang="es-ES" sz="4400" spc="-150" dirty="0">
              <a:latin typeface="Century Gothic" panose="020B0502020202020204" pitchFamily="34" charset="0"/>
            </a:endParaRPr>
          </a:p>
        </p:txBody>
      </p:sp>
      <p:sp>
        <p:nvSpPr>
          <p:cNvPr id="35" name="7 CuadroTexto">
            <a:extLst>
              <a:ext uri="{FF2B5EF4-FFF2-40B4-BE49-F238E27FC236}">
                <a16:creationId xmlns:a16="http://schemas.microsoft.com/office/drawing/2014/main" id="{94457A1D-D18D-79BF-3F4F-E74D674271E5}"/>
              </a:ext>
            </a:extLst>
          </p:cNvPr>
          <p:cNvSpPr txBox="1"/>
          <p:nvPr/>
        </p:nvSpPr>
        <p:spPr>
          <a:xfrm>
            <a:off x="1808318" y="978033"/>
            <a:ext cx="2416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4400" spc="-150" dirty="0">
                <a:latin typeface="Century Gothic" panose="020B0502020202020204" pitchFamily="34" charset="0"/>
              </a:rPr>
              <a:t>eficiente</a:t>
            </a:r>
            <a:endParaRPr lang="es-ES" sz="4400" spc="-150" dirty="0">
              <a:latin typeface="Century Gothic" panose="020B0502020202020204" pitchFamily="34" charset="0"/>
            </a:endParaRPr>
          </a:p>
        </p:txBody>
      </p:sp>
      <p:sp>
        <p:nvSpPr>
          <p:cNvPr id="36" name="8 CuadroTexto">
            <a:extLst>
              <a:ext uri="{FF2B5EF4-FFF2-40B4-BE49-F238E27FC236}">
                <a16:creationId xmlns:a16="http://schemas.microsoft.com/office/drawing/2014/main" id="{106CD10A-FD16-5758-A297-DF2256624A20}"/>
              </a:ext>
            </a:extLst>
          </p:cNvPr>
          <p:cNvSpPr txBox="1"/>
          <p:nvPr/>
        </p:nvSpPr>
        <p:spPr>
          <a:xfrm>
            <a:off x="6497892" y="925089"/>
            <a:ext cx="13388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Hacer</a:t>
            </a:r>
          </a:p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más o </a:t>
            </a:r>
          </a:p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lo mismo</a:t>
            </a:r>
            <a:endParaRPr lang="es-ES" sz="2400" spc="-150" dirty="0">
              <a:latin typeface="Century Gothic" panose="020B0502020202020204" pitchFamily="34" charset="0"/>
            </a:endParaRPr>
          </a:p>
        </p:txBody>
      </p:sp>
      <p:sp>
        <p:nvSpPr>
          <p:cNvPr id="37" name="9 CuadroTexto">
            <a:extLst>
              <a:ext uri="{FF2B5EF4-FFF2-40B4-BE49-F238E27FC236}">
                <a16:creationId xmlns:a16="http://schemas.microsoft.com/office/drawing/2014/main" id="{BAD6374E-3299-C8EE-87DD-ACBD26780DF2}"/>
              </a:ext>
            </a:extLst>
          </p:cNvPr>
          <p:cNvSpPr txBox="1"/>
          <p:nvPr/>
        </p:nvSpPr>
        <p:spPr>
          <a:xfrm>
            <a:off x="8805697" y="901282"/>
            <a:ext cx="1436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con</a:t>
            </a:r>
          </a:p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menos</a:t>
            </a:r>
          </a:p>
          <a:p>
            <a:pPr algn="ctr"/>
            <a:r>
              <a:rPr lang="es-ES_tradnl" sz="2400" spc="-150" dirty="0">
                <a:latin typeface="Century Gothic" panose="020B0502020202020204" pitchFamily="34" charset="0"/>
              </a:rPr>
              <a:t>consumo</a:t>
            </a:r>
            <a:endParaRPr lang="es-ES" sz="2400" spc="-150" dirty="0">
              <a:latin typeface="Century Gothic" panose="020B0502020202020204" pitchFamily="34" charset="0"/>
            </a:endParaRPr>
          </a:p>
        </p:txBody>
      </p:sp>
      <p:pic>
        <p:nvPicPr>
          <p:cNvPr id="38" name="10 Imagen">
            <a:extLst>
              <a:ext uri="{FF2B5EF4-FFF2-40B4-BE49-F238E27FC236}">
                <a16:creationId xmlns:a16="http://schemas.microsoft.com/office/drawing/2014/main" id="{6937FDD4-3B8A-B1AB-3582-5E875BBBB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200" y="2785874"/>
            <a:ext cx="2158696" cy="3781777"/>
          </a:xfrm>
          <a:prstGeom prst="rect">
            <a:avLst/>
          </a:prstGeom>
        </p:spPr>
      </p:pic>
      <p:pic>
        <p:nvPicPr>
          <p:cNvPr id="39" name="11 Imagen">
            <a:extLst>
              <a:ext uri="{FF2B5EF4-FFF2-40B4-BE49-F238E27FC236}">
                <a16:creationId xmlns:a16="http://schemas.microsoft.com/office/drawing/2014/main" id="{3B4B2101-A892-9939-9909-2CC4E4D209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8"/>
          <a:stretch/>
        </p:blipFill>
        <p:spPr>
          <a:xfrm>
            <a:off x="6926949" y="2660539"/>
            <a:ext cx="1017355" cy="1370244"/>
          </a:xfrm>
          <a:prstGeom prst="rect">
            <a:avLst/>
          </a:prstGeom>
        </p:spPr>
      </p:pic>
      <p:pic>
        <p:nvPicPr>
          <p:cNvPr id="40" name="12 Imagen">
            <a:extLst>
              <a:ext uri="{FF2B5EF4-FFF2-40B4-BE49-F238E27FC236}">
                <a16:creationId xmlns:a16="http://schemas.microsoft.com/office/drawing/2014/main" id="{0202F3E7-041A-A295-0566-1693C4BFDD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75"/>
          <a:stretch/>
        </p:blipFill>
        <p:spPr>
          <a:xfrm>
            <a:off x="7037461" y="4532747"/>
            <a:ext cx="906843" cy="1576848"/>
          </a:xfrm>
          <a:prstGeom prst="rect">
            <a:avLst/>
          </a:prstGeom>
        </p:spPr>
      </p:pic>
      <p:pic>
        <p:nvPicPr>
          <p:cNvPr id="41" name="13 Imagen">
            <a:extLst>
              <a:ext uri="{FF2B5EF4-FFF2-40B4-BE49-F238E27FC236}">
                <a16:creationId xmlns:a16="http://schemas.microsoft.com/office/drawing/2014/main" id="{A1AC179F-98CD-EA23-F152-A1DE6C4DB5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29" y="4623964"/>
            <a:ext cx="1097521" cy="1097521"/>
          </a:xfrm>
          <a:prstGeom prst="rect">
            <a:avLst/>
          </a:prstGeom>
        </p:spPr>
      </p:pic>
      <p:sp>
        <p:nvSpPr>
          <p:cNvPr id="42" name="14 Rectángulo redondeado">
            <a:extLst>
              <a:ext uri="{FF2B5EF4-FFF2-40B4-BE49-F238E27FC236}">
                <a16:creationId xmlns:a16="http://schemas.microsoft.com/office/drawing/2014/main" id="{D99961FE-8834-9389-925E-3F5705CA0C23}"/>
              </a:ext>
            </a:extLst>
          </p:cNvPr>
          <p:cNvSpPr/>
          <p:nvPr/>
        </p:nvSpPr>
        <p:spPr>
          <a:xfrm>
            <a:off x="1700047" y="2038530"/>
            <a:ext cx="1603147" cy="108911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3" name="15 Rectángulo redondeado">
            <a:extLst>
              <a:ext uri="{FF2B5EF4-FFF2-40B4-BE49-F238E27FC236}">
                <a16:creationId xmlns:a16="http://schemas.microsoft.com/office/drawing/2014/main" id="{36E66A56-0721-24FD-F1A2-F5F2073C3C39}"/>
              </a:ext>
            </a:extLst>
          </p:cNvPr>
          <p:cNvSpPr/>
          <p:nvPr/>
        </p:nvSpPr>
        <p:spPr>
          <a:xfrm>
            <a:off x="1700046" y="3362069"/>
            <a:ext cx="1603147" cy="108911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4" name="16 Rectángulo redondeado">
            <a:extLst>
              <a:ext uri="{FF2B5EF4-FFF2-40B4-BE49-F238E27FC236}">
                <a16:creationId xmlns:a16="http://schemas.microsoft.com/office/drawing/2014/main" id="{17D83D63-6FB7-C629-F1D8-B55DB313F0C6}"/>
              </a:ext>
            </a:extLst>
          </p:cNvPr>
          <p:cNvSpPr/>
          <p:nvPr/>
        </p:nvSpPr>
        <p:spPr>
          <a:xfrm>
            <a:off x="1667952" y="4708925"/>
            <a:ext cx="1603147" cy="1089118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5" name="17 Rectángulo redondeado">
            <a:extLst>
              <a:ext uri="{FF2B5EF4-FFF2-40B4-BE49-F238E27FC236}">
                <a16:creationId xmlns:a16="http://schemas.microsoft.com/office/drawing/2014/main" id="{F5D90675-C77E-9639-2F00-C852636A3394}"/>
              </a:ext>
            </a:extLst>
          </p:cNvPr>
          <p:cNvSpPr/>
          <p:nvPr/>
        </p:nvSpPr>
        <p:spPr>
          <a:xfrm rot="5400000">
            <a:off x="6501018" y="2792265"/>
            <a:ext cx="1800200" cy="137440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6" name="18 Rectángulo redondeado">
            <a:extLst>
              <a:ext uri="{FF2B5EF4-FFF2-40B4-BE49-F238E27FC236}">
                <a16:creationId xmlns:a16="http://schemas.microsoft.com/office/drawing/2014/main" id="{3C162C98-265C-B9FC-10CF-B2BADFAD398A}"/>
              </a:ext>
            </a:extLst>
          </p:cNvPr>
          <p:cNvSpPr/>
          <p:nvPr/>
        </p:nvSpPr>
        <p:spPr>
          <a:xfrm rot="5400000">
            <a:off x="6535525" y="4745645"/>
            <a:ext cx="1800200" cy="137440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7" name="20 Cerrar corchete">
            <a:extLst>
              <a:ext uri="{FF2B5EF4-FFF2-40B4-BE49-F238E27FC236}">
                <a16:creationId xmlns:a16="http://schemas.microsoft.com/office/drawing/2014/main" id="{3F5F70A2-4FAB-161D-5F9A-2EFEF22A39E7}"/>
              </a:ext>
            </a:extLst>
          </p:cNvPr>
          <p:cNvSpPr/>
          <p:nvPr/>
        </p:nvSpPr>
        <p:spPr>
          <a:xfrm>
            <a:off x="8165859" y="2987700"/>
            <a:ext cx="276249" cy="3018085"/>
          </a:xfrm>
          <a:prstGeom prst="rightBracke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8" name="21 CuadroTexto">
            <a:extLst>
              <a:ext uri="{FF2B5EF4-FFF2-40B4-BE49-F238E27FC236}">
                <a16:creationId xmlns:a16="http://schemas.microsoft.com/office/drawing/2014/main" id="{192BC677-5D1C-6C4A-2F74-2B21C72564F9}"/>
              </a:ext>
            </a:extLst>
          </p:cNvPr>
          <p:cNvSpPr txBox="1"/>
          <p:nvPr/>
        </p:nvSpPr>
        <p:spPr>
          <a:xfrm>
            <a:off x="7072237" y="4010235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100 W</a:t>
            </a:r>
            <a:endParaRPr lang="es-ES" dirty="0"/>
          </a:p>
        </p:txBody>
      </p:sp>
      <p:sp>
        <p:nvSpPr>
          <p:cNvPr id="49" name="22 CuadroTexto">
            <a:extLst>
              <a:ext uri="{FF2B5EF4-FFF2-40B4-BE49-F238E27FC236}">
                <a16:creationId xmlns:a16="http://schemas.microsoft.com/office/drawing/2014/main" id="{E998C8F9-8204-977A-0C57-2120652F143D}"/>
              </a:ext>
            </a:extLst>
          </p:cNvPr>
          <p:cNvSpPr txBox="1"/>
          <p:nvPr/>
        </p:nvSpPr>
        <p:spPr>
          <a:xfrm>
            <a:off x="7117248" y="5963615"/>
            <a:ext cx="676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23 W</a:t>
            </a:r>
            <a:endParaRPr lang="es-ES" dirty="0"/>
          </a:p>
        </p:txBody>
      </p:sp>
      <p:sp>
        <p:nvSpPr>
          <p:cNvPr id="50" name="23 CuadroTexto">
            <a:extLst>
              <a:ext uri="{FF2B5EF4-FFF2-40B4-BE49-F238E27FC236}">
                <a16:creationId xmlns:a16="http://schemas.microsoft.com/office/drawing/2014/main" id="{1A423B31-BD6E-A74F-5E2D-56FCB6EDE5E7}"/>
              </a:ext>
            </a:extLst>
          </p:cNvPr>
          <p:cNvSpPr txBox="1"/>
          <p:nvPr/>
        </p:nvSpPr>
        <p:spPr>
          <a:xfrm>
            <a:off x="9135154" y="6273501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7 W</a:t>
            </a:r>
            <a:endParaRPr lang="es-ES" dirty="0"/>
          </a:p>
        </p:txBody>
      </p:sp>
      <p:sp>
        <p:nvSpPr>
          <p:cNvPr id="51" name="24 CuadroTexto">
            <a:extLst>
              <a:ext uri="{FF2B5EF4-FFF2-40B4-BE49-F238E27FC236}">
                <a16:creationId xmlns:a16="http://schemas.microsoft.com/office/drawing/2014/main" id="{DBE7DD10-7C2D-17AF-FEE9-DB7B2EC7851C}"/>
              </a:ext>
            </a:extLst>
          </p:cNvPr>
          <p:cNvSpPr txBox="1"/>
          <p:nvPr/>
        </p:nvSpPr>
        <p:spPr>
          <a:xfrm>
            <a:off x="1999800" y="2871824"/>
            <a:ext cx="1214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1200 W</a:t>
            </a:r>
            <a:endParaRPr lang="es-ES" dirty="0"/>
          </a:p>
        </p:txBody>
      </p:sp>
      <p:sp>
        <p:nvSpPr>
          <p:cNvPr id="52" name="25 CuadroTexto">
            <a:extLst>
              <a:ext uri="{FF2B5EF4-FFF2-40B4-BE49-F238E27FC236}">
                <a16:creationId xmlns:a16="http://schemas.microsoft.com/office/drawing/2014/main" id="{7CF3BB3E-C9E6-499E-4B82-6CDAA9C035BB}"/>
              </a:ext>
            </a:extLst>
          </p:cNvPr>
          <p:cNvSpPr txBox="1"/>
          <p:nvPr/>
        </p:nvSpPr>
        <p:spPr>
          <a:xfrm>
            <a:off x="1977090" y="4170029"/>
            <a:ext cx="1137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800 W</a:t>
            </a:r>
            <a:endParaRPr lang="es-ES" dirty="0"/>
          </a:p>
        </p:txBody>
      </p:sp>
      <p:sp>
        <p:nvSpPr>
          <p:cNvPr id="53" name="26 CuadroTexto">
            <a:extLst>
              <a:ext uri="{FF2B5EF4-FFF2-40B4-BE49-F238E27FC236}">
                <a16:creationId xmlns:a16="http://schemas.microsoft.com/office/drawing/2014/main" id="{010A9C89-0479-22A0-173E-7E8DE2960EF2}"/>
              </a:ext>
            </a:extLst>
          </p:cNvPr>
          <p:cNvSpPr txBox="1"/>
          <p:nvPr/>
        </p:nvSpPr>
        <p:spPr>
          <a:xfrm>
            <a:off x="1999800" y="5536819"/>
            <a:ext cx="988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/>
              <a:t>300 W</a:t>
            </a:r>
            <a:endParaRPr lang="es-ES" dirty="0"/>
          </a:p>
        </p:txBody>
      </p:sp>
      <p:sp>
        <p:nvSpPr>
          <p:cNvPr id="54" name="27 CuadroTexto">
            <a:extLst>
              <a:ext uri="{FF2B5EF4-FFF2-40B4-BE49-F238E27FC236}">
                <a16:creationId xmlns:a16="http://schemas.microsoft.com/office/drawing/2014/main" id="{A6E7B146-603F-909F-3102-E92323DFA94C}"/>
              </a:ext>
            </a:extLst>
          </p:cNvPr>
          <p:cNvSpPr txBox="1"/>
          <p:nvPr/>
        </p:nvSpPr>
        <p:spPr>
          <a:xfrm>
            <a:off x="4841708" y="258853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1800 W</a:t>
            </a:r>
            <a:endParaRPr lang="es-ES" dirty="0"/>
          </a:p>
        </p:txBody>
      </p:sp>
      <p:sp>
        <p:nvSpPr>
          <p:cNvPr id="55" name="28 CuadroTexto">
            <a:extLst>
              <a:ext uri="{FF2B5EF4-FFF2-40B4-BE49-F238E27FC236}">
                <a16:creationId xmlns:a16="http://schemas.microsoft.com/office/drawing/2014/main" id="{0ECF4042-71ED-FD32-E69F-801C40189476}"/>
              </a:ext>
            </a:extLst>
          </p:cNvPr>
          <p:cNvSpPr txBox="1"/>
          <p:nvPr/>
        </p:nvSpPr>
        <p:spPr>
          <a:xfrm>
            <a:off x="4860770" y="2228491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1500 W</a:t>
            </a:r>
            <a:endParaRPr lang="es-ES" dirty="0"/>
          </a:p>
        </p:txBody>
      </p:sp>
      <p:sp>
        <p:nvSpPr>
          <p:cNvPr id="56" name="29 Flecha derecha">
            <a:extLst>
              <a:ext uri="{FF2B5EF4-FFF2-40B4-BE49-F238E27FC236}">
                <a16:creationId xmlns:a16="http://schemas.microsoft.com/office/drawing/2014/main" id="{461FEB09-11BB-49BD-E59A-537FA0C1D2F8}"/>
              </a:ext>
            </a:extLst>
          </p:cNvPr>
          <p:cNvSpPr/>
          <p:nvPr/>
        </p:nvSpPr>
        <p:spPr>
          <a:xfrm>
            <a:off x="8016312" y="1357430"/>
            <a:ext cx="497804" cy="340008"/>
          </a:xfrm>
          <a:prstGeom prst="rightArrow">
            <a:avLst>
              <a:gd name="adj1" fmla="val 42530"/>
              <a:gd name="adj2" fmla="val 87352"/>
            </a:avLst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57" name="30 Conector angular">
            <a:extLst>
              <a:ext uri="{FF2B5EF4-FFF2-40B4-BE49-F238E27FC236}">
                <a16:creationId xmlns:a16="http://schemas.microsoft.com/office/drawing/2014/main" id="{EDBCD6F3-1C7D-8956-8E75-FD0347FA597A}"/>
              </a:ext>
            </a:extLst>
          </p:cNvPr>
          <p:cNvCxnSpPr/>
          <p:nvPr/>
        </p:nvCxnSpPr>
        <p:spPr>
          <a:xfrm rot="10800000" flipV="1">
            <a:off x="4481671" y="2413157"/>
            <a:ext cx="1312530" cy="1256346"/>
          </a:xfrm>
          <a:prstGeom prst="bentConnector3">
            <a:avLst>
              <a:gd name="adj1" fmla="val -16184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31 Conector angular">
            <a:extLst>
              <a:ext uri="{FF2B5EF4-FFF2-40B4-BE49-F238E27FC236}">
                <a16:creationId xmlns:a16="http://schemas.microsoft.com/office/drawing/2014/main" id="{BB4952F5-090B-6294-BDCE-160CE5729632}"/>
              </a:ext>
            </a:extLst>
          </p:cNvPr>
          <p:cNvCxnSpPr/>
          <p:nvPr/>
        </p:nvCxnSpPr>
        <p:spPr>
          <a:xfrm rot="5400000">
            <a:off x="5024876" y="3023855"/>
            <a:ext cx="1116252" cy="533637"/>
          </a:xfrm>
          <a:prstGeom prst="bentConnector3">
            <a:avLst>
              <a:gd name="adj1" fmla="val 99151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57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6A1C5DBF-F20B-8B6C-3E49-ADAA7F504D3F}"/>
              </a:ext>
            </a:extLst>
          </p:cNvPr>
          <p:cNvGrpSpPr/>
          <p:nvPr/>
        </p:nvGrpSpPr>
        <p:grpSpPr>
          <a:xfrm>
            <a:off x="631056" y="2593219"/>
            <a:ext cx="2178000" cy="3860800"/>
            <a:chOff x="3341" y="1512551"/>
            <a:chExt cx="2666192" cy="2159472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EEE48D83-6B66-859F-A737-5A8C58E874B2}"/>
                </a:ext>
              </a:extLst>
            </p:cNvPr>
            <p:cNvSpPr/>
            <p:nvPr/>
          </p:nvSpPr>
          <p:spPr>
            <a:xfrm>
              <a:off x="3341" y="1512551"/>
              <a:ext cx="2666192" cy="2159472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49D133E6-1D11-3407-9B31-05C53EC74994}"/>
                </a:ext>
              </a:extLst>
            </p:cNvPr>
            <p:cNvSpPr txBox="1"/>
            <p:nvPr/>
          </p:nvSpPr>
          <p:spPr>
            <a:xfrm>
              <a:off x="3341" y="1512551"/>
              <a:ext cx="2666192" cy="215947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6510" tIns="16510" rIns="16510" bIns="16510" spcCol="1270" anchor="ctr"/>
            <a:lstStyle/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dirty="0"/>
                <a:t>Ley Administración Financiera de la República y Presupuestos Públicos, </a:t>
              </a:r>
              <a:r>
                <a:rPr lang="es-CR" b="1" dirty="0"/>
                <a:t>N° 8131</a:t>
              </a:r>
            </a:p>
            <a:p>
              <a:pPr algn="ctr" defTabSz="11557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b="1" dirty="0"/>
                <a:t>art. 27 y 99</a:t>
              </a:r>
              <a:endParaRPr lang="es-CR" dirty="0"/>
            </a:p>
          </p:txBody>
        </p:sp>
      </p:grpSp>
      <p:grpSp>
        <p:nvGrpSpPr>
          <p:cNvPr id="7" name="Grupo 6">
            <a:extLst>
              <a:ext uri="{FF2B5EF4-FFF2-40B4-BE49-F238E27FC236}">
                <a16:creationId xmlns:a16="http://schemas.microsoft.com/office/drawing/2014/main" id="{9C980A68-83C7-4293-5415-2D4CAEBDB5AD}"/>
              </a:ext>
            </a:extLst>
          </p:cNvPr>
          <p:cNvGrpSpPr/>
          <p:nvPr/>
        </p:nvGrpSpPr>
        <p:grpSpPr>
          <a:xfrm>
            <a:off x="3072685" y="2593219"/>
            <a:ext cx="2177083" cy="3860800"/>
            <a:chOff x="2856" y="1845908"/>
            <a:chExt cx="2762094" cy="149275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91CC78FF-1240-6C4F-FE03-5AA8E2A440B7}"/>
                </a:ext>
              </a:extLst>
            </p:cNvPr>
            <p:cNvSpPr/>
            <p:nvPr/>
          </p:nvSpPr>
          <p:spPr>
            <a:xfrm>
              <a:off x="2856" y="1845908"/>
              <a:ext cx="2762094" cy="1492759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21C5CE3A-695A-1C86-74C1-33A7A7E944B3}"/>
                </a:ext>
              </a:extLst>
            </p:cNvPr>
            <p:cNvSpPr txBox="1"/>
            <p:nvPr/>
          </p:nvSpPr>
          <p:spPr>
            <a:xfrm>
              <a:off x="174097" y="1845908"/>
              <a:ext cx="2590853" cy="14927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9050" tIns="19050" rIns="19050" bIns="19050" spcCol="1270" anchor="ctr"/>
            <a:lstStyle/>
            <a:p>
              <a:pPr algn="ctr" defTabSz="13335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dirty="0"/>
                <a:t>Ley Contratación Administrativa, 7494, art. 40 y 40 bis rectoría medios electrónicos y el art. 50  </a:t>
              </a:r>
              <a:r>
                <a:rPr lang="es-ES" i="1" dirty="0"/>
                <a:t>(…) Estudio impacto ambiental, previsiones preservar o restaurar condiciones ambiente</a:t>
              </a:r>
              <a:r>
                <a:rPr lang="es-ES" dirty="0"/>
                <a:t>. </a:t>
              </a:r>
              <a:endParaRPr lang="es-CR" dirty="0"/>
            </a:p>
          </p:txBody>
        </p:sp>
      </p:grpSp>
      <p:grpSp>
        <p:nvGrpSpPr>
          <p:cNvPr id="10" name="Grupo 9">
            <a:extLst>
              <a:ext uri="{FF2B5EF4-FFF2-40B4-BE49-F238E27FC236}">
                <a16:creationId xmlns:a16="http://schemas.microsoft.com/office/drawing/2014/main" id="{E88C072A-3BDC-1FF0-6C22-9112BEDD7F59}"/>
              </a:ext>
            </a:extLst>
          </p:cNvPr>
          <p:cNvGrpSpPr/>
          <p:nvPr/>
        </p:nvGrpSpPr>
        <p:grpSpPr>
          <a:xfrm>
            <a:off x="570890" y="1973944"/>
            <a:ext cx="4761689" cy="500995"/>
            <a:chOff x="0" y="21322"/>
            <a:chExt cx="8153400" cy="660640"/>
          </a:xfrm>
          <a:scene3d>
            <a:camera prst="orthographicFront"/>
            <a:lightRig rig="flat" dir="t"/>
          </a:scene3d>
        </p:grpSpPr>
        <p:sp>
          <p:nvSpPr>
            <p:cNvPr id="11" name="Rectángulo redondeado 21">
              <a:extLst>
                <a:ext uri="{FF2B5EF4-FFF2-40B4-BE49-F238E27FC236}">
                  <a16:creationId xmlns:a16="http://schemas.microsoft.com/office/drawing/2014/main" id="{23E5AFC1-2C50-7FCF-B8B1-CE4497CE8F6A}"/>
                </a:ext>
              </a:extLst>
            </p:cNvPr>
            <p:cNvSpPr/>
            <p:nvPr/>
          </p:nvSpPr>
          <p:spPr>
            <a:xfrm>
              <a:off x="0" y="21322"/>
              <a:ext cx="8153400" cy="647595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010A3520-D413-69EE-7EB8-32AE99AEE68E}"/>
                </a:ext>
              </a:extLst>
            </p:cNvPr>
            <p:cNvSpPr txBox="1"/>
            <p:nvPr/>
          </p:nvSpPr>
          <p:spPr>
            <a:xfrm>
              <a:off x="31612" y="97594"/>
              <a:ext cx="8090174" cy="58436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algn="ctr" defTabSz="12001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dirty="0">
                  <a:solidFill>
                    <a:schemeClr val="bg1"/>
                  </a:solidFill>
                </a:rPr>
                <a:t>RECTORÍA EN COMPRAS PÚBLICAS</a:t>
              </a:r>
            </a:p>
          </p:txBody>
        </p:sp>
      </p:grpSp>
      <p:grpSp>
        <p:nvGrpSpPr>
          <p:cNvPr id="13" name="Grupo 12">
            <a:extLst>
              <a:ext uri="{FF2B5EF4-FFF2-40B4-BE49-F238E27FC236}">
                <a16:creationId xmlns:a16="http://schemas.microsoft.com/office/drawing/2014/main" id="{12830457-3B9A-7E3B-5B85-651E3DF32659}"/>
              </a:ext>
            </a:extLst>
          </p:cNvPr>
          <p:cNvGrpSpPr/>
          <p:nvPr/>
        </p:nvGrpSpPr>
        <p:grpSpPr>
          <a:xfrm>
            <a:off x="6096001" y="1973944"/>
            <a:ext cx="5767010" cy="1001936"/>
            <a:chOff x="1999" y="1224285"/>
            <a:chExt cx="2762094" cy="2736004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Rectángulo 13">
              <a:extLst>
                <a:ext uri="{FF2B5EF4-FFF2-40B4-BE49-F238E27FC236}">
                  <a16:creationId xmlns:a16="http://schemas.microsoft.com/office/drawing/2014/main" id="{B502A66C-B9F9-1369-3AE9-9B900B82EED6}"/>
                </a:ext>
              </a:extLst>
            </p:cNvPr>
            <p:cNvSpPr/>
            <p:nvPr/>
          </p:nvSpPr>
          <p:spPr>
            <a:xfrm>
              <a:off x="1999" y="1224285"/>
              <a:ext cx="2762094" cy="2736004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id="{83B715CF-7B33-9863-DA5B-E79F528661CA}"/>
                </a:ext>
              </a:extLst>
            </p:cNvPr>
            <p:cNvSpPr txBox="1"/>
            <p:nvPr/>
          </p:nvSpPr>
          <p:spPr>
            <a:xfrm>
              <a:off x="1999" y="1224285"/>
              <a:ext cx="2762094" cy="273600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5240" tIns="15240" rIns="15240" bIns="152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400" dirty="0"/>
                <a:t>LEY GENERAL DE CONTRATACIÓN PÚBLICA</a:t>
              </a:r>
              <a:r>
                <a:rPr lang="es-ES" sz="2600" dirty="0"/>
                <a:t>, </a:t>
              </a:r>
              <a:r>
                <a:rPr lang="es-ES" sz="2600" b="1" dirty="0"/>
                <a:t>N°9986</a:t>
              </a:r>
              <a:r>
                <a:rPr lang="es-ES" sz="2600" dirty="0"/>
                <a:t>, </a:t>
              </a:r>
              <a:r>
                <a:rPr lang="es-ES" dirty="0"/>
                <a:t>del 18-05-2021, Publicada Gaceta N°109, del 31-05-2021</a:t>
              </a:r>
              <a:endParaRPr lang="es-CR" sz="2600" dirty="0"/>
            </a:p>
          </p:txBody>
        </p:sp>
      </p:grpSp>
      <p:grpSp>
        <p:nvGrpSpPr>
          <p:cNvPr id="16" name="Grupo 2">
            <a:extLst>
              <a:ext uri="{FF2B5EF4-FFF2-40B4-BE49-F238E27FC236}">
                <a16:creationId xmlns:a16="http://schemas.microsoft.com/office/drawing/2014/main" id="{0A71AD76-B122-57B1-0694-6914F45F2CDC}"/>
              </a:ext>
            </a:extLst>
          </p:cNvPr>
          <p:cNvGrpSpPr>
            <a:grpSpLocks/>
          </p:cNvGrpSpPr>
          <p:nvPr/>
        </p:nvGrpSpPr>
        <p:grpSpPr bwMode="auto">
          <a:xfrm>
            <a:off x="6081244" y="3139041"/>
            <a:ext cx="2453156" cy="3542368"/>
            <a:chOff x="3186008" y="1077264"/>
            <a:chExt cx="5145192" cy="1187997"/>
          </a:xfrm>
        </p:grpSpPr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534CAB5F-2A44-C651-95B8-942658D2D3F3}"/>
                </a:ext>
              </a:extLst>
            </p:cNvPr>
            <p:cNvSpPr/>
            <p:nvPr/>
          </p:nvSpPr>
          <p:spPr>
            <a:xfrm>
              <a:off x="3186008" y="1083733"/>
              <a:ext cx="5145192" cy="1116000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8" name="CuadroTexto 17">
              <a:extLst>
                <a:ext uri="{FF2B5EF4-FFF2-40B4-BE49-F238E27FC236}">
                  <a16:creationId xmlns:a16="http://schemas.microsoft.com/office/drawing/2014/main" id="{0F0A8497-7102-1222-71E5-D70DFF9AB90A}"/>
                </a:ext>
              </a:extLst>
            </p:cNvPr>
            <p:cNvSpPr txBox="1"/>
            <p:nvPr/>
          </p:nvSpPr>
          <p:spPr>
            <a:xfrm>
              <a:off x="3592408" y="1077264"/>
              <a:ext cx="4556140" cy="1187997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2000" dirty="0"/>
                <a:t>CAPÍTULO III Contratación pública </a:t>
              </a:r>
              <a:r>
                <a:rPr lang="es-CR" sz="2000" b="1" dirty="0"/>
                <a:t>electrónica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2000" dirty="0"/>
                <a:t>SECCIÓN I </a:t>
              </a:r>
              <a:r>
                <a:rPr lang="es-ES" sz="2000" b="1" dirty="0"/>
                <a:t>Sistema digital unificado </a:t>
              </a:r>
              <a:r>
                <a:rPr lang="es-ES" sz="1600" dirty="0"/>
                <a:t>(…)</a:t>
              </a:r>
            </a:p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dirty="0"/>
                <a:t>Art. 16 </a:t>
              </a:r>
              <a:r>
                <a:rPr lang="es-ES" sz="1600" b="1" dirty="0"/>
                <a:t>único</a:t>
              </a:r>
              <a:r>
                <a:rPr lang="es-ES" sz="1600" dirty="0"/>
                <a:t> y </a:t>
              </a:r>
              <a:r>
                <a:rPr lang="es-ES" sz="1600" b="1" dirty="0"/>
                <a:t>centraliza</a:t>
              </a:r>
              <a:r>
                <a:rPr lang="es-ES" sz="1600" dirty="0"/>
                <a:t> todos los procedimientos</a:t>
              </a:r>
              <a:endParaRPr lang="es-CR" sz="2000" dirty="0"/>
            </a:p>
          </p:txBody>
        </p:sp>
      </p:grpSp>
      <p:grpSp>
        <p:nvGrpSpPr>
          <p:cNvPr id="19" name="Grupo 3">
            <a:extLst>
              <a:ext uri="{FF2B5EF4-FFF2-40B4-BE49-F238E27FC236}">
                <a16:creationId xmlns:a16="http://schemas.microsoft.com/office/drawing/2014/main" id="{4356C888-77FC-8724-333B-67D497D4ACDA}"/>
              </a:ext>
            </a:extLst>
          </p:cNvPr>
          <p:cNvGrpSpPr>
            <a:grpSpLocks/>
          </p:cNvGrpSpPr>
          <p:nvPr/>
        </p:nvGrpSpPr>
        <p:grpSpPr bwMode="auto">
          <a:xfrm>
            <a:off x="8815010" y="3158330"/>
            <a:ext cx="3086703" cy="3653708"/>
            <a:chOff x="3169056" y="2954592"/>
            <a:chExt cx="5162144" cy="3254301"/>
          </a:xfrm>
        </p:grpSpPr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B6F414BA-8B90-8285-8DA8-6C83E17E83A5}"/>
                </a:ext>
              </a:extLst>
            </p:cNvPr>
            <p:cNvSpPr/>
            <p:nvPr/>
          </p:nvSpPr>
          <p:spPr>
            <a:xfrm>
              <a:off x="3169056" y="2954592"/>
              <a:ext cx="5162144" cy="2988000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F0BA51D5-5AE2-3DCF-653B-095A5EB7B0A2}"/>
                </a:ext>
              </a:extLst>
            </p:cNvPr>
            <p:cNvSpPr txBox="1"/>
            <p:nvPr/>
          </p:nvSpPr>
          <p:spPr>
            <a:xfrm>
              <a:off x="3360844" y="3070033"/>
              <a:ext cx="4740727" cy="3138860"/>
            </a:xfrm>
            <a:prstGeom prst="rect">
              <a:avLst/>
            </a:prstGeom>
            <a:scene3d>
              <a:camera prst="orthographicFront"/>
              <a:lightRig rig="threePt" dir="t">
                <a:rot lat="0" lon="0" rev="75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970" tIns="13970" rIns="13970" bIns="13970" spcCol="1270" anchor="ctr"/>
            <a:lstStyle/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0" dirty="0"/>
                <a:t>CAPÍTULO IV: Contratación pública estratégica </a:t>
              </a:r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1600" dirty="0"/>
                <a:t>SECCIÓN I y II</a:t>
              </a:r>
              <a:endParaRPr lang="es-CR" sz="1600" dirty="0"/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0" dirty="0"/>
                <a:t>Art. </a:t>
              </a:r>
              <a:r>
                <a:rPr lang="es-CR" sz="1600" b="1" dirty="0"/>
                <a:t>20</a:t>
              </a:r>
              <a:r>
                <a:rPr lang="es-CR" sz="1600" dirty="0"/>
                <a:t>: Compra pública estratégica </a:t>
              </a:r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0" dirty="0"/>
                <a:t>Art.</a:t>
              </a:r>
              <a:r>
                <a:rPr lang="es-ES" sz="1600" dirty="0"/>
                <a:t> </a:t>
              </a:r>
              <a:r>
                <a:rPr lang="es-ES" sz="1600" b="1" dirty="0"/>
                <a:t>21-</a:t>
              </a:r>
              <a:r>
                <a:rPr lang="es-ES" sz="1600" dirty="0"/>
                <a:t> Incorporación criterios (…)</a:t>
              </a:r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0" dirty="0"/>
                <a:t>Art. </a:t>
              </a:r>
              <a:r>
                <a:rPr lang="es-CR" sz="1600" b="1" dirty="0"/>
                <a:t>22-</a:t>
              </a:r>
              <a:r>
                <a:rPr lang="es-CR" sz="1600" dirty="0"/>
                <a:t> Compra pública innovadora</a:t>
              </a:r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600" dirty="0"/>
                <a:t>Art. </a:t>
              </a:r>
              <a:r>
                <a:rPr lang="es-CR" sz="1600" b="1" dirty="0"/>
                <a:t>23-</a:t>
              </a:r>
              <a:r>
                <a:rPr lang="es-ES" sz="1600" dirty="0"/>
                <a:t>Estrategias y políticas para  fomentar la participación de las pymes</a:t>
              </a:r>
              <a:endParaRPr lang="es-CR" sz="1600" dirty="0"/>
            </a:p>
            <a:p>
              <a:pPr algn="ctr" defTabSz="977900">
                <a:lnSpc>
                  <a:spcPct val="90000"/>
                </a:lnSpc>
                <a:spcAft>
                  <a:spcPct val="35000"/>
                </a:spcAft>
                <a:defRPr/>
              </a:pPr>
              <a:endParaRPr lang="es-CR" dirty="0"/>
            </a:p>
          </p:txBody>
        </p:sp>
      </p:grpSp>
      <p:sp>
        <p:nvSpPr>
          <p:cNvPr id="22" name="Título 1">
            <a:extLst>
              <a:ext uri="{FF2B5EF4-FFF2-40B4-BE49-F238E27FC236}">
                <a16:creationId xmlns:a16="http://schemas.microsoft.com/office/drawing/2014/main" id="{E6DD059A-A59D-8955-37F7-BCE564D16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5100" y="153209"/>
            <a:ext cx="8181800" cy="1276642"/>
          </a:xfrm>
        </p:spPr>
        <p:txBody>
          <a:bodyPr anchor="b">
            <a:normAutofit/>
          </a:bodyPr>
          <a:lstStyle/>
          <a:p>
            <a:pPr algn="ctr"/>
            <a:r>
              <a:rPr lang="es-CR" sz="3700" dirty="0"/>
              <a:t>Antecedentes y normativa legal para compras públicas sustentables</a:t>
            </a:r>
          </a:p>
        </p:txBody>
      </p:sp>
      <p:pic>
        <p:nvPicPr>
          <p:cNvPr id="3074" name="Picture 2" descr="Dudas acerca de normativa educativa? Aquí tenéis la solución - XarxaTIC">
            <a:extLst>
              <a:ext uri="{FF2B5EF4-FFF2-40B4-BE49-F238E27FC236}">
                <a16:creationId xmlns:a16="http://schemas.microsoft.com/office/drawing/2014/main" id="{68B893FA-0847-5573-5D6A-A45577620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7" y="73924"/>
            <a:ext cx="2218430" cy="14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urso de Normativa Ambiental: Explora Tendencias y Aplicaciones - Tirant  Formación Chile">
            <a:extLst>
              <a:ext uri="{FF2B5EF4-FFF2-40B4-BE49-F238E27FC236}">
                <a16:creationId xmlns:a16="http://schemas.microsoft.com/office/drawing/2014/main" id="{A9BE26CC-5464-A6BD-1D66-EE6808DE7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410" y="73924"/>
            <a:ext cx="2383493" cy="134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411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A13F9239-5823-9B9A-EB28-9B3DA15E51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2037" y="2849300"/>
            <a:ext cx="8685572" cy="2960122"/>
          </a:xfrm>
          <a:prstGeom prst="rect">
            <a:avLst/>
          </a:prstGeom>
          <a:noFill/>
          <a:ln w="9525" algn="ctr">
            <a:noFill/>
            <a:miter lim="800000"/>
            <a:headEnd type="none" w="sm" len="sm"/>
            <a:tailEnd type="none" w="sm" len="sm"/>
          </a:ln>
        </p:spPr>
        <p:txBody>
          <a:bodyPr lIns="92075" tIns="46038" rIns="92075" bIns="46038"/>
          <a:lstStyle/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r>
              <a:rPr lang="es-ES_tradn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las lámparas se debilitan</a:t>
            </a: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endParaRPr lang="es-ES_tradnl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r>
              <a:rPr lang="es-ES_tradn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los artefactos eléctricos tardan mucho en calentar</a:t>
            </a: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endParaRPr lang="es-ES_tradnl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r>
              <a:rPr lang="es-ES_tradn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los fusibles se queman constantemente o las protecciones eléctricas  (breakers) se disparan con regularidad </a:t>
            </a: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endParaRPr lang="es-ES_tradnl" sz="20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indent="-268288" eaLnBrk="0" hangingPunct="0">
              <a:spcBef>
                <a:spcPct val="0"/>
              </a:spcBef>
              <a:buClr>
                <a:srgbClr val="FF9900"/>
              </a:buClr>
              <a:defRPr/>
            </a:pPr>
            <a:r>
              <a:rPr lang="es-ES_tradnl" sz="20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 motores como el del refrigerador u otros equipos se calientan en exceso</a:t>
            </a:r>
            <a:endParaRPr lang="es-ES" sz="20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Box 14">
            <a:extLst>
              <a:ext uri="{FF2B5EF4-FFF2-40B4-BE49-F238E27FC236}">
                <a16:creationId xmlns:a16="http://schemas.microsoft.com/office/drawing/2014/main" id="{B20E437B-6697-3129-7F2F-AB1E29C67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687" y="1335104"/>
            <a:ext cx="5121322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defTabSz="762000">
              <a:defRPr/>
            </a:pPr>
            <a:r>
              <a:rPr lang="es-ES" sz="2400" b="1" spc="50" dirty="0">
                <a:ln w="11430"/>
                <a:latin typeface="Arial" pitchFamily="34" charset="0"/>
                <a:cs typeface="Arial" pitchFamily="34" charset="0"/>
              </a:rPr>
              <a:t>Algunos indicadores de que la</a:t>
            </a:r>
          </a:p>
          <a:p>
            <a:pPr algn="ctr" defTabSz="762000">
              <a:defRPr/>
            </a:pPr>
            <a:r>
              <a:rPr lang="es-ES" sz="2400" b="1" spc="50" dirty="0">
                <a:ln w="11430"/>
                <a:latin typeface="Arial" pitchFamily="34" charset="0"/>
                <a:cs typeface="Arial" pitchFamily="34" charset="0"/>
              </a:rPr>
              <a:t>instalación eléctrica debe ser revisada</a:t>
            </a:r>
          </a:p>
        </p:txBody>
      </p:sp>
      <p:pic>
        <p:nvPicPr>
          <p:cNvPr id="7" name="Imagen 22" descr="Como-ahorrar-energía-con-el-computador-portátil.jpg">
            <a:extLst>
              <a:ext uri="{FF2B5EF4-FFF2-40B4-BE49-F238E27FC236}">
                <a16:creationId xmlns:a16="http://schemas.microsoft.com/office/drawing/2014/main" id="{A1232C99-7CE4-809C-EE73-724E3757C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9058" y="595424"/>
            <a:ext cx="3976950" cy="2833576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16774574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7E59B9-E764-5637-1930-83B77789E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yo 31">
            <a:extLst>
              <a:ext uri="{FF2B5EF4-FFF2-40B4-BE49-F238E27FC236}">
                <a16:creationId xmlns:a16="http://schemas.microsoft.com/office/drawing/2014/main" id="{DA5874BD-EB44-82F2-3C96-1B8C6BE85B94}"/>
              </a:ext>
            </a:extLst>
          </p:cNvPr>
          <p:cNvSpPr/>
          <p:nvPr/>
        </p:nvSpPr>
        <p:spPr>
          <a:xfrm>
            <a:off x="1717675" y="2232370"/>
            <a:ext cx="223838" cy="301625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3" name="CuadroTexto 5">
            <a:extLst>
              <a:ext uri="{FF2B5EF4-FFF2-40B4-BE49-F238E27FC236}">
                <a16:creationId xmlns:a16="http://schemas.microsoft.com/office/drawing/2014/main" id="{60C6A4D7-AB49-7160-DB4F-DF0BB6DAFB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548" y="675454"/>
            <a:ext cx="59261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4400" dirty="0">
                <a:solidFill>
                  <a:srgbClr val="A98D63">
                    <a:lumMod val="75000"/>
                  </a:srgbClr>
                </a:solidFill>
                <a:latin typeface="Arial" pitchFamily="34" charset="0"/>
              </a:rPr>
              <a:t>Iluminación</a:t>
            </a: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683FBB00-93D7-CAA2-798E-ACB78697CD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4213" y="2206970"/>
            <a:ext cx="60483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sz="1700" dirty="0">
                <a:solidFill>
                  <a:prstClr val="black"/>
                </a:solidFill>
                <a:latin typeface="Arial" pitchFamily="34" charset="0"/>
              </a:rPr>
              <a:t>Apague las luces que no necesita</a:t>
            </a:r>
          </a:p>
          <a:p>
            <a:endParaRPr lang="es-ES" altLang="es-CR" sz="17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s-ES" altLang="es-CR" sz="1600" dirty="0">
                <a:solidFill>
                  <a:prstClr val="black"/>
                </a:solidFill>
                <a:latin typeface="Arial" pitchFamily="34" charset="0"/>
              </a:rPr>
              <a:t>Aproveche al máximo la luz natural.  Abra cortinas, persianas, apague luces que estén cerca de ventanas, utilice tragaluces.</a:t>
            </a:r>
          </a:p>
          <a:p>
            <a:endParaRPr lang="es-ES" altLang="es-CR" sz="17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s-ES" altLang="es-CR" sz="1700" dirty="0">
                <a:solidFill>
                  <a:prstClr val="black"/>
                </a:solidFill>
                <a:latin typeface="Arial" pitchFamily="34" charset="0"/>
              </a:rPr>
              <a:t>Limpie regularmente los sistemas de iluminación</a:t>
            </a:r>
            <a:r>
              <a:rPr lang="es-ES" altLang="es-CR" sz="1600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endParaRPr lang="es-ES" altLang="es-CR" sz="16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s-ES" altLang="es-CR" sz="1600" dirty="0">
                <a:solidFill>
                  <a:prstClr val="black"/>
                </a:solidFill>
                <a:latin typeface="Arial" pitchFamily="34" charset="0"/>
              </a:rPr>
              <a:t>Independice los sistemas (lámparas y bombillos) con los apagadores o interruptores.</a:t>
            </a:r>
            <a:endParaRPr lang="es-ES" altLang="es-CR" sz="1700" dirty="0">
              <a:solidFill>
                <a:prstClr val="black"/>
              </a:solidFill>
              <a:latin typeface="Arial" pitchFamily="34" charset="0"/>
            </a:endParaRPr>
          </a:p>
          <a:p>
            <a:endParaRPr lang="es-ES" altLang="es-CR" sz="17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s-ES" altLang="es-CR" sz="1700" dirty="0">
                <a:solidFill>
                  <a:prstClr val="black"/>
                </a:solidFill>
                <a:latin typeface="Arial" pitchFamily="34" charset="0"/>
              </a:rPr>
              <a:t>Cambie las lámparas incandescentes</a:t>
            </a:r>
          </a:p>
          <a:p>
            <a:endParaRPr lang="es-ES" altLang="es-CR" sz="1700" dirty="0">
              <a:solidFill>
                <a:prstClr val="black"/>
              </a:solidFill>
              <a:latin typeface="Arial" pitchFamily="34" charset="0"/>
            </a:endParaRPr>
          </a:p>
          <a:p>
            <a:r>
              <a:rPr lang="es-ES" altLang="es-CR" sz="1700" dirty="0">
                <a:solidFill>
                  <a:prstClr val="black"/>
                </a:solidFill>
                <a:latin typeface="Arial" pitchFamily="34" charset="0"/>
              </a:rPr>
              <a:t>Pinte las paredes con colores claros que reflejen la luz</a:t>
            </a:r>
          </a:p>
        </p:txBody>
      </p:sp>
      <p:sp>
        <p:nvSpPr>
          <p:cNvPr id="5" name="Rayo 14">
            <a:extLst>
              <a:ext uri="{FF2B5EF4-FFF2-40B4-BE49-F238E27FC236}">
                <a16:creationId xmlns:a16="http://schemas.microsoft.com/office/drawing/2014/main" id="{3ABDE8E0-5B78-5B84-2DA3-CBB69334A0A0}"/>
              </a:ext>
            </a:extLst>
          </p:cNvPr>
          <p:cNvSpPr/>
          <p:nvPr/>
        </p:nvSpPr>
        <p:spPr>
          <a:xfrm>
            <a:off x="1717675" y="2824507"/>
            <a:ext cx="223838" cy="300038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6" name="Rayo 15">
            <a:extLst>
              <a:ext uri="{FF2B5EF4-FFF2-40B4-BE49-F238E27FC236}">
                <a16:creationId xmlns:a16="http://schemas.microsoft.com/office/drawing/2014/main" id="{B0C474E8-23C6-FF14-CC07-EA3411E406B6}"/>
              </a:ext>
            </a:extLst>
          </p:cNvPr>
          <p:cNvSpPr/>
          <p:nvPr/>
        </p:nvSpPr>
        <p:spPr>
          <a:xfrm>
            <a:off x="1717675" y="3445220"/>
            <a:ext cx="223838" cy="301625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Rayo 6">
            <a:extLst>
              <a:ext uri="{FF2B5EF4-FFF2-40B4-BE49-F238E27FC236}">
                <a16:creationId xmlns:a16="http://schemas.microsoft.com/office/drawing/2014/main" id="{069ED62F-FF1B-9DC1-9D33-98FD93914ED1}"/>
              </a:ext>
            </a:extLst>
          </p:cNvPr>
          <p:cNvSpPr/>
          <p:nvPr/>
        </p:nvSpPr>
        <p:spPr>
          <a:xfrm>
            <a:off x="1717675" y="4624732"/>
            <a:ext cx="223838" cy="300038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8" name="Rayo 7">
            <a:extLst>
              <a:ext uri="{FF2B5EF4-FFF2-40B4-BE49-F238E27FC236}">
                <a16:creationId xmlns:a16="http://schemas.microsoft.com/office/drawing/2014/main" id="{4018FA01-B603-2E8C-CD76-701711D26C88}"/>
              </a:ext>
            </a:extLst>
          </p:cNvPr>
          <p:cNvSpPr/>
          <p:nvPr/>
        </p:nvSpPr>
        <p:spPr>
          <a:xfrm>
            <a:off x="1717675" y="4026245"/>
            <a:ext cx="223838" cy="300037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9" name="Imagen 12" descr="ahorrarluz.jpg">
            <a:extLst>
              <a:ext uri="{FF2B5EF4-FFF2-40B4-BE49-F238E27FC236}">
                <a16:creationId xmlns:a16="http://schemas.microsoft.com/office/drawing/2014/main" id="{F31F2BDA-5951-0434-EE90-A79907F790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75" y="1592607"/>
            <a:ext cx="146367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agen 12">
            <a:extLst>
              <a:ext uri="{FF2B5EF4-FFF2-40B4-BE49-F238E27FC236}">
                <a16:creationId xmlns:a16="http://schemas.microsoft.com/office/drawing/2014/main" id="{9518E27A-5649-A3E7-E856-8F03F877DE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34831"/>
          <a:stretch>
            <a:fillRect/>
          </a:stretch>
        </p:blipFill>
        <p:spPr bwMode="auto">
          <a:xfrm>
            <a:off x="7959725" y="4707282"/>
            <a:ext cx="1944688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9" descr="engeff_lighting.jpg">
            <a:extLst>
              <a:ext uri="{FF2B5EF4-FFF2-40B4-BE49-F238E27FC236}">
                <a16:creationId xmlns:a16="http://schemas.microsoft.com/office/drawing/2014/main" id="{7E94A00F-499A-C4C8-50AB-8E7572A38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8139" y="3016248"/>
            <a:ext cx="1642726" cy="1432807"/>
          </a:xfrm>
          <a:prstGeom prst="teardrop">
            <a:avLst/>
          </a:prstGeom>
        </p:spPr>
      </p:pic>
      <p:sp>
        <p:nvSpPr>
          <p:cNvPr id="12" name="Rayo 8">
            <a:extLst>
              <a:ext uri="{FF2B5EF4-FFF2-40B4-BE49-F238E27FC236}">
                <a16:creationId xmlns:a16="http://schemas.microsoft.com/office/drawing/2014/main" id="{B6C63A89-C676-34DA-92D8-CE08A7B970F0}"/>
              </a:ext>
            </a:extLst>
          </p:cNvPr>
          <p:cNvSpPr/>
          <p:nvPr/>
        </p:nvSpPr>
        <p:spPr>
          <a:xfrm>
            <a:off x="1717675" y="5170832"/>
            <a:ext cx="223838" cy="300038"/>
          </a:xfrm>
          <a:prstGeom prst="lightningBolt">
            <a:avLst/>
          </a:prstGeom>
          <a:solidFill>
            <a:srgbClr val="FF8000"/>
          </a:solidFill>
          <a:ln w="9525" cap="flat" cmpd="sng" algn="ctr">
            <a:solidFill>
              <a:srgbClr val="A98D63"/>
            </a:solidFill>
            <a:prstDash val="solid"/>
          </a:ln>
          <a:effectLst>
            <a:outerShdw blurRad="50800" dist="38100" dir="5400000" rotWithShape="0">
              <a:srgbClr val="000000">
                <a:alpha val="3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8453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680645-9FED-21FC-1C54-1B72ED01B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 Imagen" descr="incandescenteversusbajoconsumoversusleds.jpg">
            <a:extLst>
              <a:ext uri="{FF2B5EF4-FFF2-40B4-BE49-F238E27FC236}">
                <a16:creationId xmlns:a16="http://schemas.microsoft.com/office/drawing/2014/main" id="{1F57A1BF-049D-46BF-AA04-17987BCDA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06"/>
          <a:stretch>
            <a:fillRect/>
          </a:stretch>
        </p:blipFill>
        <p:spPr bwMode="auto">
          <a:xfrm>
            <a:off x="1948483" y="2133394"/>
            <a:ext cx="4751388" cy="323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6 Rectángulo">
            <a:extLst>
              <a:ext uri="{FF2B5EF4-FFF2-40B4-BE49-F238E27FC236}">
                <a16:creationId xmlns:a16="http://schemas.microsoft.com/office/drawing/2014/main" id="{F78F2A1E-2DAB-B7B5-7D93-14C2308E64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7252" y="5420093"/>
            <a:ext cx="2475979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 20% calor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 80% iluminación</a:t>
            </a:r>
          </a:p>
        </p:txBody>
      </p:sp>
      <p:sp>
        <p:nvSpPr>
          <p:cNvPr id="4" name="17 Rectángulo">
            <a:extLst>
              <a:ext uri="{FF2B5EF4-FFF2-40B4-BE49-F238E27FC236}">
                <a16:creationId xmlns:a16="http://schemas.microsoft.com/office/drawing/2014/main" id="{A3867D07-3CFC-87AF-6E9A-30992C26A8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6873" y="5417930"/>
            <a:ext cx="2824758" cy="5842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 90% calor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 10% iluminación</a:t>
            </a:r>
          </a:p>
        </p:txBody>
      </p:sp>
      <p:sp>
        <p:nvSpPr>
          <p:cNvPr id="5" name="19 Rectángulo">
            <a:extLst>
              <a:ext uri="{FF2B5EF4-FFF2-40B4-BE49-F238E27FC236}">
                <a16:creationId xmlns:a16="http://schemas.microsoft.com/office/drawing/2014/main" id="{83174CA0-3D93-6832-8DBA-54E75D252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5778" y="5419518"/>
            <a:ext cx="2673374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r>
              <a:rPr lang="es-ES" sz="1600" b="1" dirty="0">
                <a:latin typeface="Arial" pitchFamily="34" charset="0"/>
                <a:cs typeface="Arial" pitchFamily="34" charset="0"/>
              </a:rPr>
              <a:t>Emisión de calor mínima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Arial" pitchFamily="20" charset="0"/>
              <a:buChar char="•"/>
              <a:defRPr/>
            </a:pP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los leds">
            <a:extLst>
              <a:ext uri="{FF2B5EF4-FFF2-40B4-BE49-F238E27FC236}">
                <a16:creationId xmlns:a16="http://schemas.microsoft.com/office/drawing/2014/main" id="{B7288C2B-66D6-4DC5-7140-6A1F4657F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8" y="2458830"/>
            <a:ext cx="266382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8 Rectángulo">
            <a:extLst>
              <a:ext uri="{FF2B5EF4-FFF2-40B4-BE49-F238E27FC236}">
                <a16:creationId xmlns:a16="http://schemas.microsoft.com/office/drawing/2014/main" id="{46F8D95B-2554-8368-328C-901769C43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2288" y="1623805"/>
            <a:ext cx="23215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CR" b="1" dirty="0"/>
              <a:t>Vida útil </a:t>
            </a:r>
          </a:p>
          <a:p>
            <a:pPr algn="ctr"/>
            <a:r>
              <a:rPr lang="es-ES" altLang="es-CR" dirty="0"/>
              <a:t>(mas de 30.000 horas) </a:t>
            </a:r>
          </a:p>
        </p:txBody>
      </p:sp>
      <p:sp>
        <p:nvSpPr>
          <p:cNvPr id="8" name="9 Rectángulo">
            <a:extLst>
              <a:ext uri="{FF2B5EF4-FFF2-40B4-BE49-F238E27FC236}">
                <a16:creationId xmlns:a16="http://schemas.microsoft.com/office/drawing/2014/main" id="{9137949F-3E5B-EEA7-D384-F5BD9899A1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6268" y="1487281"/>
            <a:ext cx="232251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CR" b="1" dirty="0"/>
              <a:t>Vida útil </a:t>
            </a:r>
          </a:p>
          <a:p>
            <a:pPr algn="ctr"/>
            <a:r>
              <a:rPr lang="es-ES" altLang="es-CR" dirty="0"/>
              <a:t>(mas de 10.000 horas) </a:t>
            </a:r>
          </a:p>
        </p:txBody>
      </p:sp>
      <p:sp>
        <p:nvSpPr>
          <p:cNvPr id="9" name="10 Rectángulo">
            <a:extLst>
              <a:ext uri="{FF2B5EF4-FFF2-40B4-BE49-F238E27FC236}">
                <a16:creationId xmlns:a16="http://schemas.microsoft.com/office/drawing/2014/main" id="{6E035AE0-3B06-163B-B543-4F54C5F3F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6124" y="1525381"/>
            <a:ext cx="22050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CR" b="1" dirty="0"/>
              <a:t>Vida útil </a:t>
            </a:r>
          </a:p>
          <a:p>
            <a:pPr algn="ctr"/>
            <a:r>
              <a:rPr lang="es-ES" altLang="es-CR" dirty="0"/>
              <a:t>(mas de 1.000 horas) </a:t>
            </a:r>
          </a:p>
        </p:txBody>
      </p:sp>
      <p:sp>
        <p:nvSpPr>
          <p:cNvPr id="10" name="CuadroTexto 5">
            <a:extLst>
              <a:ext uri="{FF2B5EF4-FFF2-40B4-BE49-F238E27FC236}">
                <a16:creationId xmlns:a16="http://schemas.microsoft.com/office/drawing/2014/main" id="{8F0C9C35-1652-F30C-3811-BC89DCCF3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6880" y="468738"/>
            <a:ext cx="5926138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_tradnl" altLang="es-CR" sz="4400" dirty="0">
                <a:latin typeface="Arial" charset="0"/>
              </a:rPr>
              <a:t>Iluminación</a:t>
            </a:r>
          </a:p>
        </p:txBody>
      </p:sp>
    </p:spTree>
    <p:extLst>
      <p:ext uri="{BB962C8B-B14F-4D97-AF65-F5344CB8AC3E}">
        <p14:creationId xmlns:p14="http://schemas.microsoft.com/office/powerpoint/2010/main" val="2547526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6ACFE9-86CC-0072-2B99-92E5DF604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">
            <a:extLst>
              <a:ext uri="{FF2B5EF4-FFF2-40B4-BE49-F238E27FC236}">
                <a16:creationId xmlns:a16="http://schemas.microsoft.com/office/drawing/2014/main" id="{BB638105-16C2-E74A-4DBA-1E0ECA03E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753" y="1198907"/>
            <a:ext cx="3541713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CR" sz="4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Refrigeración</a:t>
            </a:r>
          </a:p>
        </p:txBody>
      </p:sp>
      <p:pic>
        <p:nvPicPr>
          <p:cNvPr id="3" name="Imagen 7" descr="7705340117076.jpg">
            <a:extLst>
              <a:ext uri="{FF2B5EF4-FFF2-40B4-BE49-F238E27FC236}">
                <a16:creationId xmlns:a16="http://schemas.microsoft.com/office/drawing/2014/main" id="{D73DD6E1-D25B-8C7E-A8E1-A666B8DB5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8" t="3510" r="19298"/>
          <a:stretch>
            <a:fillRect/>
          </a:stretch>
        </p:blipFill>
        <p:spPr bwMode="auto">
          <a:xfrm>
            <a:off x="1529660" y="1898995"/>
            <a:ext cx="23463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11 CuadroTexto">
            <a:extLst>
              <a:ext uri="{FF2B5EF4-FFF2-40B4-BE49-F238E27FC236}">
                <a16:creationId xmlns:a16="http://schemas.microsoft.com/office/drawing/2014/main" id="{B0C191AB-1654-9A55-F892-390E4CDEE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63348" y="4575520"/>
            <a:ext cx="5862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dirty="0">
                <a:latin typeface="Arial" pitchFamily="34" charset="0"/>
              </a:rPr>
              <a:t>Si su refrigerador tiene más de ocho años de uso, es más recomendable cambiarlo por uno nuevo. 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45A5C05-530C-63F8-B96B-E3CBC9F2E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348" y="1978370"/>
            <a:ext cx="5689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Ubique su refrigerador en un lugar fresco.</a:t>
            </a:r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5387CE8B-AB66-8C1A-967D-EC7655D94C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348" y="2470495"/>
            <a:ext cx="5689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Evite introducir alimentos calientes.</a:t>
            </a:r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969BCB2E-2B6F-92AD-1810-C4C164EEE4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873" y="2972145"/>
            <a:ext cx="56896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Procure no usarlo para secar ropa.</a:t>
            </a:r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FFC8BB00-42D6-1A15-09E6-F3B4FC40A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348" y="3569045"/>
            <a:ext cx="6373316" cy="341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No abra la puerta por periodos mayores a 10 segundos.</a:t>
            </a:r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515B97D1-A2F1-F5D5-D588-9877D4DD4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873" y="4007195"/>
            <a:ext cx="53498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Verifique el estado de los empaques.</a:t>
            </a:r>
          </a:p>
        </p:txBody>
      </p:sp>
      <p:sp>
        <p:nvSpPr>
          <p:cNvPr id="10" name="Rayo 19">
            <a:extLst>
              <a:ext uri="{FF2B5EF4-FFF2-40B4-BE49-F238E27FC236}">
                <a16:creationId xmlns:a16="http://schemas.microsoft.com/office/drawing/2014/main" id="{9FE24409-F6A1-7991-7DFB-40E945DA875E}"/>
              </a:ext>
            </a:extLst>
          </p:cNvPr>
          <p:cNvSpPr/>
          <p:nvPr/>
        </p:nvSpPr>
        <p:spPr>
          <a:xfrm>
            <a:off x="3922023" y="2448270"/>
            <a:ext cx="223837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1" name="Rayo 20">
            <a:extLst>
              <a:ext uri="{FF2B5EF4-FFF2-40B4-BE49-F238E27FC236}">
                <a16:creationId xmlns:a16="http://schemas.microsoft.com/office/drawing/2014/main" id="{7FEE6ECF-DC54-D350-562A-5ABD4BF1CDE9}"/>
              </a:ext>
            </a:extLst>
          </p:cNvPr>
          <p:cNvSpPr/>
          <p:nvPr/>
        </p:nvSpPr>
        <p:spPr>
          <a:xfrm>
            <a:off x="3922023" y="1949795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2" name="Rayo 21">
            <a:extLst>
              <a:ext uri="{FF2B5EF4-FFF2-40B4-BE49-F238E27FC236}">
                <a16:creationId xmlns:a16="http://schemas.microsoft.com/office/drawing/2014/main" id="{1BC8BE6A-D15B-30E2-55E4-15CA076CA8AA}"/>
              </a:ext>
            </a:extLst>
          </p:cNvPr>
          <p:cNvSpPr/>
          <p:nvPr/>
        </p:nvSpPr>
        <p:spPr>
          <a:xfrm>
            <a:off x="3979173" y="4029420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3" name="Rayo 22">
            <a:extLst>
              <a:ext uri="{FF2B5EF4-FFF2-40B4-BE49-F238E27FC236}">
                <a16:creationId xmlns:a16="http://schemas.microsoft.com/office/drawing/2014/main" id="{67AEBD97-FE7A-D5B4-83CF-60AC251CC9F9}"/>
              </a:ext>
            </a:extLst>
          </p:cNvPr>
          <p:cNvSpPr/>
          <p:nvPr/>
        </p:nvSpPr>
        <p:spPr>
          <a:xfrm>
            <a:off x="3953773" y="3418232"/>
            <a:ext cx="223837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4" name="Rayo 23">
            <a:extLst>
              <a:ext uri="{FF2B5EF4-FFF2-40B4-BE49-F238E27FC236}">
                <a16:creationId xmlns:a16="http://schemas.microsoft.com/office/drawing/2014/main" id="{20D48D9C-7521-97A9-CA24-CF84B45C631C}"/>
              </a:ext>
            </a:extLst>
          </p:cNvPr>
          <p:cNvSpPr/>
          <p:nvPr/>
        </p:nvSpPr>
        <p:spPr>
          <a:xfrm>
            <a:off x="3953773" y="2934045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5" name="Rayo 25">
            <a:extLst>
              <a:ext uri="{FF2B5EF4-FFF2-40B4-BE49-F238E27FC236}">
                <a16:creationId xmlns:a16="http://schemas.microsoft.com/office/drawing/2014/main" id="{1F6FF754-1869-3DE2-1DB4-73A86E4A53A6}"/>
              </a:ext>
            </a:extLst>
          </p:cNvPr>
          <p:cNvSpPr/>
          <p:nvPr/>
        </p:nvSpPr>
        <p:spPr>
          <a:xfrm>
            <a:off x="3979173" y="4727920"/>
            <a:ext cx="223837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954083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52AE9F-90CD-6993-24D2-F576C85D8E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2">
            <a:extLst>
              <a:ext uri="{FF2B5EF4-FFF2-40B4-BE49-F238E27FC236}">
                <a16:creationId xmlns:a16="http://schemas.microsoft.com/office/drawing/2014/main" id="{BB721E01-A01D-42DD-97B6-EA0AB6729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3381" y="399154"/>
            <a:ext cx="50514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CR" sz="4400" dirty="0">
                <a:latin typeface="Arial" charset="0"/>
              </a:rPr>
              <a:t>Etiqueta energética</a:t>
            </a:r>
          </a:p>
        </p:txBody>
      </p:sp>
      <p:sp>
        <p:nvSpPr>
          <p:cNvPr id="3" name="4 CuadroTexto">
            <a:extLst>
              <a:ext uri="{FF2B5EF4-FFF2-40B4-BE49-F238E27FC236}">
                <a16:creationId xmlns:a16="http://schemas.microsoft.com/office/drawing/2014/main" id="{D714DB57-8F48-16D7-59AD-DC571EA35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7907" y="4936402"/>
            <a:ext cx="471011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Calibri" pitchFamily="34" charset="0"/>
              <a:buAutoNum type="arabicPeriod"/>
            </a:pPr>
            <a:r>
              <a:rPr lang="es-ES" altLang="es-CR" sz="1600" dirty="0">
                <a:solidFill>
                  <a:srgbClr val="000000"/>
                </a:solidFill>
                <a:latin typeface="Arial" charset="0"/>
              </a:rPr>
              <a:t>Identifique dos o más aparatos similares</a:t>
            </a:r>
          </a:p>
          <a:p>
            <a:pPr>
              <a:buFont typeface="Calibri" pitchFamily="34" charset="0"/>
              <a:buAutoNum type="arabicPeriod"/>
            </a:pPr>
            <a:r>
              <a:rPr lang="es-ES" altLang="es-CR" sz="1600" dirty="0">
                <a:solidFill>
                  <a:srgbClr val="000000"/>
                </a:solidFill>
                <a:latin typeface="Arial" charset="0"/>
              </a:rPr>
              <a:t>Analice su función, precio, capacidad.</a:t>
            </a:r>
          </a:p>
          <a:p>
            <a:pPr>
              <a:buFont typeface="Calibri" pitchFamily="34" charset="0"/>
              <a:buAutoNum type="arabicPeriod"/>
            </a:pPr>
            <a:r>
              <a:rPr lang="es-ES" altLang="es-CR" sz="1600" dirty="0">
                <a:solidFill>
                  <a:srgbClr val="000000"/>
                </a:solidFill>
                <a:latin typeface="Arial" charset="0"/>
              </a:rPr>
              <a:t>Compare criterios de eficiencia energética y seleccione el que más le convenga.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4E3679CA-E0A7-96AF-05F2-A5160108B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619" y="1551679"/>
            <a:ext cx="329565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http://a1.sphotos.ak.fbcdn.net/hphotos-ak-ash2/75826_145001962216434_110728978977066_208216_4216188_n.jpg">
            <a:extLst>
              <a:ext uri="{FF2B5EF4-FFF2-40B4-BE49-F238E27FC236}">
                <a16:creationId xmlns:a16="http://schemas.microsoft.com/office/drawing/2014/main" id="{480FAB2A-B7C6-0E67-E906-838B354B5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1773" r="37532" b="15016"/>
          <a:stretch>
            <a:fillRect/>
          </a:stretch>
        </p:blipFill>
        <p:spPr bwMode="auto">
          <a:xfrm>
            <a:off x="3181829" y="2040572"/>
            <a:ext cx="3365352" cy="2662293"/>
          </a:xfrm>
          <a:prstGeom prst="teardrop">
            <a:avLst/>
          </a:prstGeom>
          <a:noFill/>
        </p:spPr>
      </p:pic>
      <p:pic>
        <p:nvPicPr>
          <p:cNvPr id="6" name="Picture 10" descr="http://www1.eere.energy.gov/consumer/tips/images/illust_refrigerator.jpg">
            <a:extLst>
              <a:ext uri="{FF2B5EF4-FFF2-40B4-BE49-F238E27FC236}">
                <a16:creationId xmlns:a16="http://schemas.microsoft.com/office/drawing/2014/main" id="{27F57B5F-C793-8671-FD57-BB11965DD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b="42678"/>
          <a:stretch>
            <a:fillRect/>
          </a:stretch>
        </p:blipFill>
        <p:spPr bwMode="auto">
          <a:xfrm>
            <a:off x="2132563" y="3305778"/>
            <a:ext cx="1433948" cy="1397087"/>
          </a:xfrm>
          <a:prstGeom prst="teardrop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101262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939697-D771-09F0-8CBE-AED8374ED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">
            <a:extLst>
              <a:ext uri="{FF2B5EF4-FFF2-40B4-BE49-F238E27FC236}">
                <a16:creationId xmlns:a16="http://schemas.microsoft.com/office/drawing/2014/main" id="{E7DF926C-2F13-7A60-B421-3B9C1FA10A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262" y="628099"/>
            <a:ext cx="22240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sz="4400">
                <a:solidFill>
                  <a:schemeClr val="accent6">
                    <a:lumMod val="75000"/>
                  </a:schemeClr>
                </a:solidFill>
                <a:latin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s-ES_tradnl" altLang="es-CR" dirty="0"/>
              <a:t>Cocción</a:t>
            </a:r>
          </a:p>
        </p:txBody>
      </p:sp>
      <p:sp>
        <p:nvSpPr>
          <p:cNvPr id="3" name="Rayo 20">
            <a:extLst>
              <a:ext uri="{FF2B5EF4-FFF2-40B4-BE49-F238E27FC236}">
                <a16:creationId xmlns:a16="http://schemas.microsoft.com/office/drawing/2014/main" id="{3604DD23-B831-3139-DC97-545836DED0E8}"/>
              </a:ext>
            </a:extLst>
          </p:cNvPr>
          <p:cNvSpPr/>
          <p:nvPr/>
        </p:nvSpPr>
        <p:spPr>
          <a:xfrm>
            <a:off x="4198937" y="1981442"/>
            <a:ext cx="225425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4" name="Rayo 22">
            <a:extLst>
              <a:ext uri="{FF2B5EF4-FFF2-40B4-BE49-F238E27FC236}">
                <a16:creationId xmlns:a16="http://schemas.microsoft.com/office/drawing/2014/main" id="{A2CDB6B5-FD51-235F-886A-67CFE60AB352}"/>
              </a:ext>
            </a:extLst>
          </p:cNvPr>
          <p:cNvSpPr/>
          <p:nvPr/>
        </p:nvSpPr>
        <p:spPr>
          <a:xfrm>
            <a:off x="4240212" y="3467342"/>
            <a:ext cx="223837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5" name="Rayo 23">
            <a:extLst>
              <a:ext uri="{FF2B5EF4-FFF2-40B4-BE49-F238E27FC236}">
                <a16:creationId xmlns:a16="http://schemas.microsoft.com/office/drawing/2014/main" id="{6EFC4B99-271A-2362-EB35-EC4A8F8A29ED}"/>
              </a:ext>
            </a:extLst>
          </p:cNvPr>
          <p:cNvSpPr/>
          <p:nvPr/>
        </p:nvSpPr>
        <p:spPr>
          <a:xfrm>
            <a:off x="4240212" y="2725979"/>
            <a:ext cx="223837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6" name="Imagen 24" descr="20m4s2a.jpg">
            <a:extLst>
              <a:ext uri="{FF2B5EF4-FFF2-40B4-BE49-F238E27FC236}">
                <a16:creationId xmlns:a16="http://schemas.microsoft.com/office/drawing/2014/main" id="{DF9F9CAC-5A0F-05E5-326B-3601A97845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r="20358"/>
          <a:stretch>
            <a:fillRect/>
          </a:stretch>
        </p:blipFill>
        <p:spPr bwMode="auto">
          <a:xfrm>
            <a:off x="1995487" y="1752842"/>
            <a:ext cx="2178050" cy="374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2">
            <a:extLst>
              <a:ext uri="{FF2B5EF4-FFF2-40B4-BE49-F238E27FC236}">
                <a16:creationId xmlns:a16="http://schemas.microsoft.com/office/drawing/2014/main" id="{8CCE896B-0CD5-A65A-D6F5-FC28914867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49" y="1913179"/>
            <a:ext cx="5715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Cocine con ollas de fondo plano y cuyo tamaño sea igual al tamaño del disco.</a:t>
            </a:r>
          </a:p>
          <a:p>
            <a:pPr eaLnBrk="0" hangingPunct="0">
              <a:lnSpc>
                <a:spcPct val="90000"/>
              </a:lnSpc>
              <a:buClr>
                <a:schemeClr val="hlink"/>
              </a:buClr>
              <a:buFont typeface="Arial" pitchFamily="34" charset="0"/>
              <a:buChar char="•"/>
            </a:pPr>
            <a:endParaRPr lang="es-CR" altLang="es-CR" dirty="0">
              <a:latin typeface="Arial" pitchFamily="34" charset="0"/>
            </a:endParaRPr>
          </a:p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Tape las ollas al cocinar para atrapar el calor y agilizar el periodo de cocción.</a:t>
            </a:r>
          </a:p>
          <a:p>
            <a:pPr eaLnBrk="0" hangingPunct="0">
              <a:lnSpc>
                <a:spcPct val="90000"/>
              </a:lnSpc>
              <a:buClr>
                <a:schemeClr val="hlink"/>
              </a:buClr>
              <a:buFont typeface="Arial" pitchFamily="34" charset="0"/>
              <a:buChar char="•"/>
            </a:pPr>
            <a:endParaRPr lang="es-CR" altLang="es-CR" dirty="0">
              <a:latin typeface="Arial" pitchFamily="34" charset="0"/>
            </a:endParaRPr>
          </a:p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CR" altLang="es-CR" dirty="0">
                <a:latin typeface="Arial" pitchFamily="34" charset="0"/>
              </a:rPr>
              <a:t>Apague </a:t>
            </a:r>
            <a:r>
              <a:rPr lang="es-ES_tradnl" altLang="es-CR" dirty="0">
                <a:latin typeface="Arial" pitchFamily="34" charset="0"/>
              </a:rPr>
              <a:t>el horno o los discos de la cocina unos minutos antes de acabar de cocinar. De esta manera, se aprovecha el calor residual sin necesidad de consumir energía.</a:t>
            </a:r>
          </a:p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endParaRPr lang="es-ES_tradnl" altLang="es-CR" dirty="0">
              <a:latin typeface="Arial" pitchFamily="34" charset="0"/>
            </a:endParaRPr>
          </a:p>
          <a:p>
            <a:pPr eaLnBrk="0" hangingPunct="0">
              <a:lnSpc>
                <a:spcPct val="90000"/>
              </a:lnSpc>
              <a:buClr>
                <a:schemeClr val="hlink"/>
              </a:buClr>
            </a:pPr>
            <a:r>
              <a:rPr lang="es-ES_tradnl" altLang="es-CR" dirty="0">
                <a:latin typeface="Arial" pitchFamily="34" charset="0"/>
              </a:rPr>
              <a:t>Utilice la olla de presión ya que</a:t>
            </a:r>
            <a:r>
              <a:rPr lang="es-CR" altLang="es-CR" dirty="0">
                <a:latin typeface="Arial" pitchFamily="34" charset="0"/>
              </a:rPr>
              <a:t> la temperatura más alta hace que los alimentos se cocinen más rápidamente.</a:t>
            </a:r>
          </a:p>
        </p:txBody>
      </p:sp>
      <p:sp>
        <p:nvSpPr>
          <p:cNvPr id="8" name="Rayo 22">
            <a:extLst>
              <a:ext uri="{FF2B5EF4-FFF2-40B4-BE49-F238E27FC236}">
                <a16:creationId xmlns:a16="http://schemas.microsoft.com/office/drawing/2014/main" id="{71CB4310-9F71-317E-E9AA-7390B2691EEE}"/>
              </a:ext>
            </a:extLst>
          </p:cNvPr>
          <p:cNvSpPr/>
          <p:nvPr/>
        </p:nvSpPr>
        <p:spPr>
          <a:xfrm>
            <a:off x="4240212" y="4661142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17303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BBA72-7A94-3E41-E485-D147DDBE8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">
            <a:extLst>
              <a:ext uri="{FF2B5EF4-FFF2-40B4-BE49-F238E27FC236}">
                <a16:creationId xmlns:a16="http://schemas.microsoft.com/office/drawing/2014/main" id="{3BAA284C-FBDC-94EB-A0D4-0130D6551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1422" y="686974"/>
            <a:ext cx="60245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CR" sz="4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Calentamiento</a:t>
            </a:r>
            <a:r>
              <a:rPr lang="es-ES_tradnl" altLang="es-CR" sz="4400" dirty="0">
                <a:latin typeface="Arial" pitchFamily="34" charset="0"/>
              </a:rPr>
              <a:t> </a:t>
            </a:r>
            <a:r>
              <a:rPr lang="es-ES_tradnl" altLang="es-CR" sz="44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</a:rPr>
              <a:t>de agua</a:t>
            </a:r>
          </a:p>
        </p:txBody>
      </p:sp>
      <p:sp>
        <p:nvSpPr>
          <p:cNvPr id="3" name="Rayo 20">
            <a:extLst>
              <a:ext uri="{FF2B5EF4-FFF2-40B4-BE49-F238E27FC236}">
                <a16:creationId xmlns:a16="http://schemas.microsoft.com/office/drawing/2014/main" id="{8BCD007E-09FE-8ACB-3DB9-BA354282DE78}"/>
              </a:ext>
            </a:extLst>
          </p:cNvPr>
          <p:cNvSpPr/>
          <p:nvPr/>
        </p:nvSpPr>
        <p:spPr>
          <a:xfrm>
            <a:off x="1469472" y="1815686"/>
            <a:ext cx="223838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00FF18B-AB39-670A-8F14-00B71A1B5E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1422" y="1756949"/>
            <a:ext cx="5360988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A la hora de su baño sea breve.</a:t>
            </a: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 pitchFamily="20" charset="0"/>
              <a:buChar char="•"/>
              <a:defRPr/>
            </a:pPr>
            <a:endParaRPr lang="es-CR" dirty="0">
              <a:latin typeface="Arial" pitchFamily="34" charset="0"/>
            </a:endParaRP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Cuando se enjabone y lave el cabello cierre la llave.</a:t>
            </a: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Font typeface="Arial" pitchFamily="20" charset="0"/>
              <a:buChar char="•"/>
              <a:defRPr/>
            </a:pPr>
            <a:endParaRPr lang="es-CR" dirty="0">
              <a:latin typeface="Arial" pitchFamily="34" charset="0"/>
            </a:endParaRP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Es preferible regular su termoducha en intermedio.</a:t>
            </a: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s-ES" dirty="0">
              <a:latin typeface="Arial" pitchFamily="34" charset="0"/>
            </a:endParaRPr>
          </a:p>
          <a:p>
            <a:pPr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Coloque el tanque de agua caliente lo más cerca posible del suministro de agua e utilice un aislante en el tanque y las tuberías.</a:t>
            </a:r>
            <a:br>
              <a:rPr lang="es-ES" dirty="0">
                <a:latin typeface="Arial" pitchFamily="34" charset="0"/>
              </a:rPr>
            </a:br>
            <a:endParaRPr lang="es-ES" dirty="0">
              <a:latin typeface="Arial" pitchFamily="34" charset="0"/>
            </a:endParaRPr>
          </a:p>
          <a:p>
            <a:pPr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Coloque un temporizador o "timer" y prográmelo entre 30 minutos y 1 hora de uso diario. </a:t>
            </a:r>
          </a:p>
          <a:p>
            <a:pPr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s-ES" dirty="0">
              <a:latin typeface="Arial" pitchFamily="34" charset="0"/>
            </a:endParaRPr>
          </a:p>
          <a:p>
            <a:pPr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s-ES" dirty="0">
                <a:latin typeface="Arial" pitchFamily="34" charset="0"/>
              </a:rPr>
              <a:t>Invierta en calentadores de agua solares. </a:t>
            </a:r>
          </a:p>
          <a:p>
            <a:pPr indent="-268288" defTabSz="762000" eaLnBrk="0" fontAlgn="auto" hangingPunc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endParaRPr lang="es-ES" dirty="0">
              <a:latin typeface="Arial" pitchFamily="34" charset="0"/>
            </a:endParaRPr>
          </a:p>
        </p:txBody>
      </p:sp>
      <p:pic>
        <p:nvPicPr>
          <p:cNvPr id="5" name="Imagen 33" descr="31f424ff80ea41586416da67340f56e3.jpg">
            <a:extLst>
              <a:ext uri="{FF2B5EF4-FFF2-40B4-BE49-F238E27FC236}">
                <a16:creationId xmlns:a16="http://schemas.microsoft.com/office/drawing/2014/main" id="{F019D3ED-8080-20B1-1BE7-D9368EA723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83" y="1862971"/>
            <a:ext cx="2019972" cy="1625829"/>
          </a:xfrm>
          <a:prstGeom prst="teardrop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ayo 138">
            <a:extLst>
              <a:ext uri="{FF2B5EF4-FFF2-40B4-BE49-F238E27FC236}">
                <a16:creationId xmlns:a16="http://schemas.microsoft.com/office/drawing/2014/main" id="{BF00AE71-0C1A-3A77-9957-DD65A3D1608C}"/>
              </a:ext>
            </a:extLst>
          </p:cNvPr>
          <p:cNvSpPr/>
          <p:nvPr/>
        </p:nvSpPr>
        <p:spPr>
          <a:xfrm>
            <a:off x="1471060" y="2374486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7" name="Rayo 139">
            <a:extLst>
              <a:ext uri="{FF2B5EF4-FFF2-40B4-BE49-F238E27FC236}">
                <a16:creationId xmlns:a16="http://schemas.microsoft.com/office/drawing/2014/main" id="{D51281FA-B60C-E596-EDD0-37FE7AF0929B}"/>
              </a:ext>
            </a:extLst>
          </p:cNvPr>
          <p:cNvSpPr/>
          <p:nvPr/>
        </p:nvSpPr>
        <p:spPr>
          <a:xfrm>
            <a:off x="1477410" y="2957099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8" name="Imagen 143">
            <a:extLst>
              <a:ext uri="{FF2B5EF4-FFF2-40B4-BE49-F238E27FC236}">
                <a16:creationId xmlns:a16="http://schemas.microsoft.com/office/drawing/2014/main" id="{38A0DC80-89CA-4E90-5A8A-80B32E000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7597" y="1425161"/>
            <a:ext cx="950913" cy="250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ayo 139">
            <a:extLst>
              <a:ext uri="{FF2B5EF4-FFF2-40B4-BE49-F238E27FC236}">
                <a16:creationId xmlns:a16="http://schemas.microsoft.com/office/drawing/2014/main" id="{EC6640AF-6E83-C640-FD4E-E9BD25742275}"/>
              </a:ext>
            </a:extLst>
          </p:cNvPr>
          <p:cNvSpPr/>
          <p:nvPr/>
        </p:nvSpPr>
        <p:spPr>
          <a:xfrm>
            <a:off x="1485347" y="4396961"/>
            <a:ext cx="223838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0" name="Rayo 139">
            <a:extLst>
              <a:ext uri="{FF2B5EF4-FFF2-40B4-BE49-F238E27FC236}">
                <a16:creationId xmlns:a16="http://schemas.microsoft.com/office/drawing/2014/main" id="{41407480-F5D7-D1C2-AD50-7B6FDAE4EEB4}"/>
              </a:ext>
            </a:extLst>
          </p:cNvPr>
          <p:cNvSpPr/>
          <p:nvPr/>
        </p:nvSpPr>
        <p:spPr>
          <a:xfrm>
            <a:off x="1494872" y="3549236"/>
            <a:ext cx="223838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11" name="Picture 4" descr="http://images03.olx.co.cr/ui/4/01/50/64720150_1-Fotos-de-CALENTADOR-DE-AGUA-SOLAR.jpg">
            <a:extLst>
              <a:ext uri="{FF2B5EF4-FFF2-40B4-BE49-F238E27FC236}">
                <a16:creationId xmlns:a16="http://schemas.microsoft.com/office/drawing/2014/main" id="{5EBC8BD7-EB4A-1485-8BC8-E049C4FE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772" y="4038186"/>
            <a:ext cx="2581275" cy="193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ayo 139">
            <a:extLst>
              <a:ext uri="{FF2B5EF4-FFF2-40B4-BE49-F238E27FC236}">
                <a16:creationId xmlns:a16="http://schemas.microsoft.com/office/drawing/2014/main" id="{CC7C33E2-5562-D6A2-D037-DC2B12D1D0F5}"/>
              </a:ext>
            </a:extLst>
          </p:cNvPr>
          <p:cNvSpPr/>
          <p:nvPr/>
        </p:nvSpPr>
        <p:spPr>
          <a:xfrm>
            <a:off x="1590122" y="5147849"/>
            <a:ext cx="223838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55384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511947-6014-FD85-B4EA-26D2943938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5">
            <a:extLst>
              <a:ext uri="{FF2B5EF4-FFF2-40B4-BE49-F238E27FC236}">
                <a16:creationId xmlns:a16="http://schemas.microsoft.com/office/drawing/2014/main" id="{D3BF80BD-AA2D-9E83-283B-B706B31A4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8688" y="205340"/>
            <a:ext cx="7720012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CR" sz="4400" dirty="0">
                <a:latin typeface="Arial" charset="0"/>
              </a:rPr>
              <a:t>Calentadores solares de agua</a:t>
            </a:r>
          </a:p>
        </p:txBody>
      </p:sp>
      <p:pic>
        <p:nvPicPr>
          <p:cNvPr id="3" name="Picture 2" descr="http://www.smartienda.cl/smartwebsite/pruebas/1689/1123.jpg">
            <a:extLst>
              <a:ext uri="{FF2B5EF4-FFF2-40B4-BE49-F238E27FC236}">
                <a16:creationId xmlns:a16="http://schemas.microsoft.com/office/drawing/2014/main" id="{C84AE9FE-94BC-03A2-A47B-9046E733E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11152" y="1286204"/>
            <a:ext cx="2949575" cy="2705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597E8E-5056-42D4-F3EA-482DBAA88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62784" t="36742" r="18182" b="43372"/>
          <a:stretch>
            <a:fillRect/>
          </a:stretch>
        </p:blipFill>
        <p:spPr bwMode="auto">
          <a:xfrm>
            <a:off x="2198688" y="4238532"/>
            <a:ext cx="2382515" cy="18663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8CA9159-BBCD-9173-9C12-463BD177A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6" y="1286204"/>
            <a:ext cx="4015542" cy="50566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17591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FE561-1F4E-BC47-64D5-D753FDD2E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5">
            <a:extLst>
              <a:ext uri="{FF2B5EF4-FFF2-40B4-BE49-F238E27FC236}">
                <a16:creationId xmlns:a16="http://schemas.microsoft.com/office/drawing/2014/main" id="{627B6C1D-F265-4B6E-6406-E407660DF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897" y="730702"/>
            <a:ext cx="51752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sz="4400">
                <a:solidFill>
                  <a:schemeClr val="accent6">
                    <a:lumMod val="75000"/>
                  </a:schemeClr>
                </a:solidFill>
                <a:latin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s-ES_tradnl" altLang="es-CR" dirty="0"/>
              <a:t>Secadora y plancha</a:t>
            </a:r>
          </a:p>
        </p:txBody>
      </p:sp>
      <p:sp>
        <p:nvSpPr>
          <p:cNvPr id="12" name="Rayo 138">
            <a:extLst>
              <a:ext uri="{FF2B5EF4-FFF2-40B4-BE49-F238E27FC236}">
                <a16:creationId xmlns:a16="http://schemas.microsoft.com/office/drawing/2014/main" id="{6F9CBB75-6AD6-B475-644D-C97D4B59A59D}"/>
              </a:ext>
            </a:extLst>
          </p:cNvPr>
          <p:cNvSpPr/>
          <p:nvPr/>
        </p:nvSpPr>
        <p:spPr>
          <a:xfrm>
            <a:off x="5128247" y="2476156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3" name="Rayo 139">
            <a:extLst>
              <a:ext uri="{FF2B5EF4-FFF2-40B4-BE49-F238E27FC236}">
                <a16:creationId xmlns:a16="http://schemas.microsoft.com/office/drawing/2014/main" id="{993B2229-9941-4E34-4E54-991B2BF10B43}"/>
              </a:ext>
            </a:extLst>
          </p:cNvPr>
          <p:cNvSpPr/>
          <p:nvPr/>
        </p:nvSpPr>
        <p:spPr>
          <a:xfrm>
            <a:off x="5096497" y="1918943"/>
            <a:ext cx="223837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4" name="Rectángulo 144">
            <a:extLst>
              <a:ext uri="{FF2B5EF4-FFF2-40B4-BE49-F238E27FC236}">
                <a16:creationId xmlns:a16="http://schemas.microsoft.com/office/drawing/2014/main" id="{B7E9E73A-E916-F547-636F-9D6B75008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20334" y="1882431"/>
            <a:ext cx="51054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_tradnl" altLang="es-CR" dirty="0">
                <a:latin typeface="Arial" pitchFamily="34" charset="0"/>
              </a:rPr>
              <a:t>Espere hasta acumular una carga completa.</a:t>
            </a:r>
          </a:p>
          <a:p>
            <a:endParaRPr lang="es-ES_tradnl" altLang="es-CR" dirty="0">
              <a:latin typeface="Arial" pitchFamily="34" charset="0"/>
            </a:endParaRPr>
          </a:p>
          <a:p>
            <a:r>
              <a:rPr lang="es-ES_tradnl" altLang="es-CR" dirty="0">
                <a:latin typeface="Arial" pitchFamily="34" charset="0"/>
              </a:rPr>
              <a:t>Separe las cargas para el secado en prendas livianas y de abrigo.</a:t>
            </a:r>
          </a:p>
          <a:p>
            <a:endParaRPr lang="es-ES_tradnl" altLang="es-CR" dirty="0">
              <a:latin typeface="Arial" pitchFamily="34" charset="0"/>
            </a:endParaRPr>
          </a:p>
          <a:p>
            <a:r>
              <a:rPr lang="es-ES_tradnl" altLang="es-CR" dirty="0">
                <a:latin typeface="Arial" pitchFamily="34" charset="0"/>
              </a:rPr>
              <a:t>Seque las prendas en cargas consecutivas ya que la secadora conservará el calor de la carga anterior.</a:t>
            </a:r>
          </a:p>
          <a:p>
            <a:endParaRPr lang="es-ES_tradnl" altLang="es-CR" dirty="0">
              <a:latin typeface="Arial" pitchFamily="34" charset="0"/>
            </a:endParaRPr>
          </a:p>
          <a:p>
            <a:r>
              <a:rPr lang="es-ES_tradnl" altLang="es-CR" dirty="0">
                <a:latin typeface="Arial" pitchFamily="34" charset="0"/>
              </a:rPr>
              <a:t>Limpie bien el filtro de pelusa.</a:t>
            </a:r>
          </a:p>
          <a:p>
            <a:endParaRPr lang="es-ES_tradnl" altLang="es-CR" dirty="0">
              <a:latin typeface="Arial" pitchFamily="34" charset="0"/>
            </a:endParaRPr>
          </a:p>
          <a:p>
            <a:r>
              <a:rPr lang="es-ES_tradnl" altLang="es-CR" dirty="0">
                <a:latin typeface="Arial" pitchFamily="34" charset="0"/>
              </a:rPr>
              <a:t>No seque las prendas más de lo preciso. </a:t>
            </a:r>
          </a:p>
        </p:txBody>
      </p:sp>
      <p:sp>
        <p:nvSpPr>
          <p:cNvPr id="15" name="Rayo 20">
            <a:extLst>
              <a:ext uri="{FF2B5EF4-FFF2-40B4-BE49-F238E27FC236}">
                <a16:creationId xmlns:a16="http://schemas.microsoft.com/office/drawing/2014/main" id="{EE6F332A-76B7-DDE8-0189-A794FA6F2F17}"/>
              </a:ext>
            </a:extLst>
          </p:cNvPr>
          <p:cNvSpPr/>
          <p:nvPr/>
        </p:nvSpPr>
        <p:spPr>
          <a:xfrm>
            <a:off x="5137772" y="3308006"/>
            <a:ext cx="223837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6" name="Rayo 146">
            <a:extLst>
              <a:ext uri="{FF2B5EF4-FFF2-40B4-BE49-F238E27FC236}">
                <a16:creationId xmlns:a16="http://schemas.microsoft.com/office/drawing/2014/main" id="{B87C0166-FBE2-3BD9-4120-BC110BE0E1DE}"/>
              </a:ext>
            </a:extLst>
          </p:cNvPr>
          <p:cNvSpPr/>
          <p:nvPr/>
        </p:nvSpPr>
        <p:spPr>
          <a:xfrm>
            <a:off x="5177459" y="4417668"/>
            <a:ext cx="225425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7" name="Rayo 147">
            <a:extLst>
              <a:ext uri="{FF2B5EF4-FFF2-40B4-BE49-F238E27FC236}">
                <a16:creationId xmlns:a16="http://schemas.microsoft.com/office/drawing/2014/main" id="{03C0F985-1CEB-1908-BBF6-B347D72151A5}"/>
              </a:ext>
            </a:extLst>
          </p:cNvPr>
          <p:cNvSpPr/>
          <p:nvPr/>
        </p:nvSpPr>
        <p:spPr>
          <a:xfrm>
            <a:off x="5186984" y="4989168"/>
            <a:ext cx="225425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18" name="11 Imagen" descr="foto-lavarropas-solar.jpg">
            <a:extLst>
              <a:ext uri="{FF2B5EF4-FFF2-40B4-BE49-F238E27FC236}">
                <a16:creationId xmlns:a16="http://schemas.microsoft.com/office/drawing/2014/main" id="{AA3985BB-06D6-ECC7-DC13-B518873E1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027" y="2075956"/>
            <a:ext cx="3597836" cy="3029757"/>
          </a:xfrm>
          <a:prstGeom prst="teardrop">
            <a:avLst/>
          </a:prstGeom>
        </p:spPr>
      </p:pic>
      <p:sp>
        <p:nvSpPr>
          <p:cNvPr id="19" name="Lágrima 149">
            <a:extLst>
              <a:ext uri="{FF2B5EF4-FFF2-40B4-BE49-F238E27FC236}">
                <a16:creationId xmlns:a16="http://schemas.microsoft.com/office/drawing/2014/main" id="{3CB2DF30-B9B3-C68A-DB0E-DA487ADE9BDA}"/>
              </a:ext>
            </a:extLst>
          </p:cNvPr>
          <p:cNvSpPr/>
          <p:nvPr/>
        </p:nvSpPr>
        <p:spPr>
          <a:xfrm>
            <a:off x="2842948" y="3885073"/>
            <a:ext cx="1977416" cy="1864515"/>
          </a:xfrm>
          <a:prstGeom prst="teardrop">
            <a:avLst/>
          </a:prstGeom>
          <a:solidFill>
            <a:srgbClr val="3451A0"/>
          </a:solidFill>
          <a:ln>
            <a:solidFill>
              <a:srgbClr val="2B3A9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pic>
        <p:nvPicPr>
          <p:cNvPr id="20" name="Imagen 148">
            <a:extLst>
              <a:ext uri="{FF2B5EF4-FFF2-40B4-BE49-F238E27FC236}">
                <a16:creationId xmlns:a16="http://schemas.microsoft.com/office/drawing/2014/main" id="{449654D2-E4C0-24E5-078C-59729522E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890" y="4065803"/>
            <a:ext cx="1667194" cy="1532627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18049432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940122-4586-1D85-D17F-C341C0551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ayo 10">
            <a:extLst>
              <a:ext uri="{FF2B5EF4-FFF2-40B4-BE49-F238E27FC236}">
                <a16:creationId xmlns:a16="http://schemas.microsoft.com/office/drawing/2014/main" id="{B13A9476-5566-4038-6634-98A324240A23}"/>
              </a:ext>
            </a:extLst>
          </p:cNvPr>
          <p:cNvSpPr/>
          <p:nvPr/>
        </p:nvSpPr>
        <p:spPr>
          <a:xfrm>
            <a:off x="1610277" y="2483058"/>
            <a:ext cx="206375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3" name="Rectángulo 23">
            <a:extLst>
              <a:ext uri="{FF2B5EF4-FFF2-40B4-BE49-F238E27FC236}">
                <a16:creationId xmlns:a16="http://schemas.microsoft.com/office/drawing/2014/main" id="{A8C3DD3A-18FE-508A-8CAD-F51980C3AB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4602" y="2211595"/>
            <a:ext cx="6015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dirty="0">
                <a:latin typeface="Arial" pitchFamily="34" charset="0"/>
              </a:rPr>
              <a:t>Si se ausenta por períodos mayores a una  hora, apague todo el equipo de cómputo (reuniones, final de la jornada laboral, almuerzo).</a:t>
            </a:r>
          </a:p>
        </p:txBody>
      </p:sp>
      <p:pic>
        <p:nvPicPr>
          <p:cNvPr id="4" name="Imagen 55" descr="computadora[1].bmp">
            <a:extLst>
              <a:ext uri="{FF2B5EF4-FFF2-40B4-BE49-F238E27FC236}">
                <a16:creationId xmlns:a16="http://schemas.microsoft.com/office/drawing/2014/main" id="{F9694E11-81C0-F4AC-D186-ADF033A9FB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640" y="1954420"/>
            <a:ext cx="1746250" cy="143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35660DA0-BEFF-A572-53C8-91B3CD1961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1615" y="742364"/>
            <a:ext cx="45180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sz="4400">
                <a:solidFill>
                  <a:schemeClr val="accent6">
                    <a:lumMod val="75000"/>
                  </a:schemeClr>
                </a:solidFill>
                <a:latin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s-ES_tradnl" altLang="es-CR" dirty="0"/>
              <a:t>Equipo de oficina</a:t>
            </a:r>
          </a:p>
        </p:txBody>
      </p:sp>
      <p:sp>
        <p:nvSpPr>
          <p:cNvPr id="6" name="Rectángulo 35">
            <a:extLst>
              <a:ext uri="{FF2B5EF4-FFF2-40B4-BE49-F238E27FC236}">
                <a16:creationId xmlns:a16="http://schemas.microsoft.com/office/drawing/2014/main" id="{8E75097F-4EA7-AC17-EC0B-08D21F47B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4927" y="3291095"/>
            <a:ext cx="5954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sz="1600" dirty="0">
                <a:latin typeface="Arial" pitchFamily="34" charset="0"/>
              </a:rPr>
              <a:t>Si la impresora es de uso local, procure  apagarla siempre que no este siendo utilizada.</a:t>
            </a:r>
          </a:p>
          <a:p>
            <a:pPr>
              <a:buFontTx/>
              <a:buChar char="•"/>
            </a:pPr>
            <a:endParaRPr lang="es-ES" altLang="es-CR" sz="1600" dirty="0">
              <a:latin typeface="Arial" pitchFamily="34" charset="0"/>
            </a:endParaRPr>
          </a:p>
          <a:p>
            <a:r>
              <a:rPr lang="es-ES" altLang="es-CR" sz="1600" dirty="0">
                <a:latin typeface="Arial" pitchFamily="34" charset="0"/>
              </a:rPr>
              <a:t>Procure la impresión o fotocopia solamente de documentos terminados.</a:t>
            </a:r>
          </a:p>
        </p:txBody>
      </p:sp>
      <p:sp>
        <p:nvSpPr>
          <p:cNvPr id="7" name="Rectángulo 36">
            <a:extLst>
              <a:ext uri="{FF2B5EF4-FFF2-40B4-BE49-F238E27FC236}">
                <a16:creationId xmlns:a16="http://schemas.microsoft.com/office/drawing/2014/main" id="{4AB4C804-582C-17AC-9917-3FA22F6E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8102" y="4746833"/>
            <a:ext cx="59515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dirty="0">
                <a:latin typeface="Arial" pitchFamily="34" charset="0"/>
              </a:rPr>
              <a:t>Prográmeles el sistema de ahorro de energía.</a:t>
            </a:r>
            <a:endParaRPr lang="es-ES_tradnl" altLang="es-CR" dirty="0"/>
          </a:p>
        </p:txBody>
      </p:sp>
      <p:pic>
        <p:nvPicPr>
          <p:cNvPr id="8" name="Imagen 25">
            <a:extLst>
              <a:ext uri="{FF2B5EF4-FFF2-40B4-BE49-F238E27FC236}">
                <a16:creationId xmlns:a16="http://schemas.microsoft.com/office/drawing/2014/main" id="{49BB7475-7B74-5590-23D9-B4E379997D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52" y="3922920"/>
            <a:ext cx="2014538" cy="162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ayo 8">
            <a:extLst>
              <a:ext uri="{FF2B5EF4-FFF2-40B4-BE49-F238E27FC236}">
                <a16:creationId xmlns:a16="http://schemas.microsoft.com/office/drawing/2014/main" id="{C76F04BD-BE5E-CF3D-B958-3517BA8EB809}"/>
              </a:ext>
            </a:extLst>
          </p:cNvPr>
          <p:cNvSpPr/>
          <p:nvPr/>
        </p:nvSpPr>
        <p:spPr>
          <a:xfrm>
            <a:off x="1603927" y="3435558"/>
            <a:ext cx="206375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0" name="Rayo 10">
            <a:extLst>
              <a:ext uri="{FF2B5EF4-FFF2-40B4-BE49-F238E27FC236}">
                <a16:creationId xmlns:a16="http://schemas.microsoft.com/office/drawing/2014/main" id="{0F5BBDBA-27DC-D4EA-8175-2AD40FA4EC3E}"/>
              </a:ext>
            </a:extLst>
          </p:cNvPr>
          <p:cNvSpPr/>
          <p:nvPr/>
        </p:nvSpPr>
        <p:spPr>
          <a:xfrm>
            <a:off x="1692827" y="4156283"/>
            <a:ext cx="206375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1" name="Rayo 10">
            <a:extLst>
              <a:ext uri="{FF2B5EF4-FFF2-40B4-BE49-F238E27FC236}">
                <a16:creationId xmlns:a16="http://schemas.microsoft.com/office/drawing/2014/main" id="{49EED17F-D30A-866C-533E-1BD987C11C27}"/>
              </a:ext>
            </a:extLst>
          </p:cNvPr>
          <p:cNvSpPr/>
          <p:nvPr/>
        </p:nvSpPr>
        <p:spPr>
          <a:xfrm>
            <a:off x="1718227" y="4734133"/>
            <a:ext cx="206375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590611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E508E37-7D00-849B-6DBF-294AB581A6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8207894"/>
              </p:ext>
            </p:extLst>
          </p:nvPr>
        </p:nvGraphicFramePr>
        <p:xfrm>
          <a:off x="263390" y="1435161"/>
          <a:ext cx="8229600" cy="796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3 Marcador de contenido">
            <a:extLst>
              <a:ext uri="{FF2B5EF4-FFF2-40B4-BE49-F238E27FC236}">
                <a16:creationId xmlns:a16="http://schemas.microsoft.com/office/drawing/2014/main" id="{939ABD86-E096-1C13-B13C-DF17DB4924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2410000"/>
              </p:ext>
            </p:extLst>
          </p:nvPr>
        </p:nvGraphicFramePr>
        <p:xfrm>
          <a:off x="301490" y="2297037"/>
          <a:ext cx="81534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936C4DD2-9A7C-83D3-D49B-E1F99D17F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290" y="158519"/>
            <a:ext cx="8181800" cy="1276642"/>
          </a:xfrm>
        </p:spPr>
        <p:txBody>
          <a:bodyPr anchor="b">
            <a:normAutofit/>
          </a:bodyPr>
          <a:lstStyle/>
          <a:p>
            <a:pPr algn="ctr"/>
            <a:r>
              <a:rPr lang="es-CR" sz="3700" dirty="0"/>
              <a:t>Antecedentes y normativa legal para compras públicas sustentables</a:t>
            </a:r>
          </a:p>
        </p:txBody>
      </p:sp>
      <p:pic>
        <p:nvPicPr>
          <p:cNvPr id="4102" name="Picture 6" descr="Untitled">
            <a:extLst>
              <a:ext uri="{FF2B5EF4-FFF2-40B4-BE49-F238E27FC236}">
                <a16:creationId xmlns:a16="http://schemas.microsoft.com/office/drawing/2014/main" id="{65439B16-9238-B90D-99FF-51722D44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838" y="632345"/>
            <a:ext cx="3443589" cy="534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033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37EDD5-4BEE-94F9-FB02-C4D3731BFB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" descr="1240847464-1Haier-Split-HAIER-Economico.jpg">
            <a:extLst>
              <a:ext uri="{FF2B5EF4-FFF2-40B4-BE49-F238E27FC236}">
                <a16:creationId xmlns:a16="http://schemas.microsoft.com/office/drawing/2014/main" id="{0FB79EB4-277B-CDFF-9721-9F1F373C0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6" b="28889"/>
          <a:stretch>
            <a:fillRect/>
          </a:stretch>
        </p:blipFill>
        <p:spPr bwMode="auto">
          <a:xfrm>
            <a:off x="4146550" y="1636851"/>
            <a:ext cx="38989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5">
            <a:extLst>
              <a:ext uri="{FF2B5EF4-FFF2-40B4-BE49-F238E27FC236}">
                <a16:creationId xmlns:a16="http://schemas.microsoft.com/office/drawing/2014/main" id="{D1ECFE7E-F915-2558-083D-057377AA97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187" y="628193"/>
            <a:ext cx="498726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sz="4400">
                <a:solidFill>
                  <a:schemeClr val="accent6">
                    <a:lumMod val="75000"/>
                  </a:schemeClr>
                </a:solidFill>
                <a:latin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s-ES_tradnl" altLang="es-CR" dirty="0"/>
              <a:t>Aire acondicionado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14F0DA5C-0AB1-393B-6D03-5575F1515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062426"/>
            <a:ext cx="8458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61938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chemeClr val="hlink"/>
              </a:buClr>
            </a:pPr>
            <a:r>
              <a:rPr lang="es-ES" altLang="es-CR" dirty="0">
                <a:latin typeface="Arial" pitchFamily="34" charset="0"/>
              </a:rPr>
              <a:t>Al encenderlo, no exija una temperatura muy fría, sólo causará un gasto mayor de energía.</a:t>
            </a:r>
            <a:endParaRPr lang="es-CR" altLang="es-CR" dirty="0">
              <a:latin typeface="Arial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A6A6C4-2721-118D-ADD3-BE3705E6F7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0" y="3664088"/>
            <a:ext cx="8610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1938" indent="-261938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9900"/>
              </a:buClr>
            </a:pPr>
            <a:r>
              <a:rPr lang="es-ES" altLang="es-CR" dirty="0">
                <a:latin typeface="Arial" pitchFamily="34" charset="0"/>
              </a:rPr>
              <a:t>Mantenga cerradas puertas y ventanas mientras esté funcionando.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7BB14435-23BF-9DFC-5484-92775F6B6F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4062551"/>
            <a:ext cx="7715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9900"/>
              </a:buClr>
            </a:pPr>
            <a:r>
              <a:rPr lang="es-ES" altLang="es-CR" dirty="0">
                <a:latin typeface="Arial" pitchFamily="34" charset="0"/>
              </a:rPr>
              <a:t>Gradúe la temperatura en 24 °C.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8143C34-651A-D182-DCB4-7538462D0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8825" y="4461013"/>
            <a:ext cx="8286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4625" indent="-174625"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Clr>
                <a:srgbClr val="FF9900"/>
              </a:buClr>
            </a:pPr>
            <a:r>
              <a:rPr lang="es-ES" altLang="es-CR" dirty="0">
                <a:latin typeface="Arial" pitchFamily="34" charset="0"/>
              </a:rPr>
              <a:t>Solicite la limpieza o reemplazo del filtro de su aire acondicionado. </a:t>
            </a:r>
          </a:p>
        </p:txBody>
      </p:sp>
      <p:sp>
        <p:nvSpPr>
          <p:cNvPr id="8" name="Rayo 10">
            <a:extLst>
              <a:ext uri="{FF2B5EF4-FFF2-40B4-BE49-F238E27FC236}">
                <a16:creationId xmlns:a16="http://schemas.microsoft.com/office/drawing/2014/main" id="{DEC5B112-660B-3AA7-A223-4D82A09C3F08}"/>
              </a:ext>
            </a:extLst>
          </p:cNvPr>
          <p:cNvSpPr/>
          <p:nvPr/>
        </p:nvSpPr>
        <p:spPr>
          <a:xfrm>
            <a:off x="1728788" y="3135451"/>
            <a:ext cx="223837" cy="301625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9" name="Rayo 11">
            <a:extLst>
              <a:ext uri="{FF2B5EF4-FFF2-40B4-BE49-F238E27FC236}">
                <a16:creationId xmlns:a16="http://schemas.microsoft.com/office/drawing/2014/main" id="{F03DF5AC-8BD1-0A27-62A1-5E6DB393FCCC}"/>
              </a:ext>
            </a:extLst>
          </p:cNvPr>
          <p:cNvSpPr/>
          <p:nvPr/>
        </p:nvSpPr>
        <p:spPr>
          <a:xfrm>
            <a:off x="1746250" y="3627576"/>
            <a:ext cx="223838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0" name="Rayo 12">
            <a:extLst>
              <a:ext uri="{FF2B5EF4-FFF2-40B4-BE49-F238E27FC236}">
                <a16:creationId xmlns:a16="http://schemas.microsoft.com/office/drawing/2014/main" id="{28C463E5-8AEA-0218-07C2-7ABF10DB774F}"/>
              </a:ext>
            </a:extLst>
          </p:cNvPr>
          <p:cNvSpPr/>
          <p:nvPr/>
        </p:nvSpPr>
        <p:spPr>
          <a:xfrm>
            <a:off x="1766888" y="4037151"/>
            <a:ext cx="225425" cy="300037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11" name="Rayo 13">
            <a:extLst>
              <a:ext uri="{FF2B5EF4-FFF2-40B4-BE49-F238E27FC236}">
                <a16:creationId xmlns:a16="http://schemas.microsoft.com/office/drawing/2014/main" id="{940F5FD4-A609-A38C-1A8C-1887B0FC61CE}"/>
              </a:ext>
            </a:extLst>
          </p:cNvPr>
          <p:cNvSpPr/>
          <p:nvPr/>
        </p:nvSpPr>
        <p:spPr>
          <a:xfrm>
            <a:off x="1749425" y="4530863"/>
            <a:ext cx="223838" cy="300038"/>
          </a:xfrm>
          <a:prstGeom prst="lightningBolt">
            <a:avLst/>
          </a:prstGeom>
          <a:solidFill>
            <a:srgbClr val="FF8000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grpSp>
        <p:nvGrpSpPr>
          <p:cNvPr id="12" name="Agrupar 19">
            <a:extLst>
              <a:ext uri="{FF2B5EF4-FFF2-40B4-BE49-F238E27FC236}">
                <a16:creationId xmlns:a16="http://schemas.microsoft.com/office/drawing/2014/main" id="{8D9FBAAC-8353-D6D4-61D9-37872A855758}"/>
              </a:ext>
            </a:extLst>
          </p:cNvPr>
          <p:cNvGrpSpPr>
            <a:grpSpLocks/>
          </p:cNvGrpSpPr>
          <p:nvPr/>
        </p:nvGrpSpPr>
        <p:grpSpPr bwMode="auto">
          <a:xfrm>
            <a:off x="4459288" y="5040451"/>
            <a:ext cx="4067175" cy="427037"/>
            <a:chOff x="2436293" y="5658962"/>
            <a:chExt cx="4067439" cy="428176"/>
          </a:xfrm>
        </p:grpSpPr>
        <p:sp>
          <p:nvSpPr>
            <p:cNvPr id="13" name="Text Box 9">
              <a:extLst>
                <a:ext uri="{FF2B5EF4-FFF2-40B4-BE49-F238E27FC236}">
                  <a16:creationId xmlns:a16="http://schemas.microsoft.com/office/drawing/2014/main" id="{CE0EF320-2211-1C47-1148-0C56D22B56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6293" y="5664399"/>
              <a:ext cx="3962400" cy="415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s-CR" altLang="es-CR" sz="2100" dirty="0"/>
                <a:t>4 horas al día = 240 kWh/mes =</a:t>
              </a:r>
            </a:p>
          </p:txBody>
        </p:sp>
        <p:pic>
          <p:nvPicPr>
            <p:cNvPr id="14" name="Imagen 18" descr="Untitled-4.jpg">
              <a:extLst>
                <a:ext uri="{FF2B5EF4-FFF2-40B4-BE49-F238E27FC236}">
                  <a16:creationId xmlns:a16="http://schemas.microsoft.com/office/drawing/2014/main" id="{EFB6D732-C1D8-B8FD-18D7-975E9D7ECF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70697" y="5658962"/>
              <a:ext cx="533035" cy="42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dondear rectángulo de esquina del mismo lado 49">
            <a:extLst>
              <a:ext uri="{FF2B5EF4-FFF2-40B4-BE49-F238E27FC236}">
                <a16:creationId xmlns:a16="http://schemas.microsoft.com/office/drawing/2014/main" id="{0A3DFDC7-CF64-9B15-7AEC-DB19ED9D49BF}"/>
              </a:ext>
            </a:extLst>
          </p:cNvPr>
          <p:cNvSpPr/>
          <p:nvPr/>
        </p:nvSpPr>
        <p:spPr>
          <a:xfrm>
            <a:off x="4146550" y="4949963"/>
            <a:ext cx="4735513" cy="593725"/>
          </a:xfrm>
          <a:prstGeom prst="round2SameRect">
            <a:avLst>
              <a:gd name="adj1" fmla="val 50000"/>
              <a:gd name="adj2" fmla="val 0"/>
            </a:avLst>
          </a:prstGeom>
          <a:noFill/>
          <a:ln>
            <a:solidFill>
              <a:srgbClr val="FF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6966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31D415-393D-FECC-B6C9-95AD68816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0">
            <a:extLst>
              <a:ext uri="{FF2B5EF4-FFF2-40B4-BE49-F238E27FC236}">
                <a16:creationId xmlns:a16="http://schemas.microsoft.com/office/drawing/2014/main" id="{CEC40B81-6345-3479-E6E6-07AAC5C174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20300" b="19344"/>
          <a:stretch>
            <a:fillRect/>
          </a:stretch>
        </p:blipFill>
        <p:spPr bwMode="auto">
          <a:xfrm>
            <a:off x="4352925" y="2714901"/>
            <a:ext cx="3740150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12">
            <a:extLst>
              <a:ext uri="{FF2B5EF4-FFF2-40B4-BE49-F238E27FC236}">
                <a16:creationId xmlns:a16="http://schemas.microsoft.com/office/drawing/2014/main" id="{283D6916-EBAE-79F0-C594-8AABBF60F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3380" y="635698"/>
            <a:ext cx="50800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s-ES"/>
            </a:defPPr>
            <a:lvl1pPr>
              <a:defRPr sz="4400">
                <a:solidFill>
                  <a:schemeClr val="accent6">
                    <a:lumMod val="75000"/>
                  </a:schemeClr>
                </a:solidFill>
                <a:latin typeface="Arial" pitchFamily="34" charset="0"/>
              </a:defRPr>
            </a:lvl1pPr>
            <a:lvl2pPr marL="742950" indent="-285750">
              <a:defRPr>
                <a:latin typeface="Calibri" pitchFamily="34" charset="0"/>
              </a:defRPr>
            </a:lvl2pPr>
            <a:lvl3pPr marL="1143000" indent="-228600">
              <a:defRPr>
                <a:latin typeface="Calibri" pitchFamily="34" charset="0"/>
              </a:defRPr>
            </a:lvl3pPr>
            <a:lvl4pPr marL="1600200" indent="-228600">
              <a:defRPr>
                <a:latin typeface="Calibri" pitchFamily="34" charset="0"/>
              </a:defRPr>
            </a:lvl4pPr>
            <a:lvl5pPr marL="2057400" indent="-228600">
              <a:defRPr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9pPr>
          </a:lstStyle>
          <a:p>
            <a:r>
              <a:rPr lang="es-ES_tradnl" altLang="es-CR" dirty="0"/>
              <a:t>Consumo fantasma</a:t>
            </a:r>
          </a:p>
        </p:txBody>
      </p:sp>
      <p:sp>
        <p:nvSpPr>
          <p:cNvPr id="4" name="Text Box 12">
            <a:extLst>
              <a:ext uri="{FF2B5EF4-FFF2-40B4-BE49-F238E27FC236}">
                <a16:creationId xmlns:a16="http://schemas.microsoft.com/office/drawing/2014/main" id="{415D008B-E746-C2C0-19DD-45CF09DD5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34063" y="1716364"/>
            <a:ext cx="434340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s-ES" altLang="es-CR" dirty="0">
                <a:solidFill>
                  <a:srgbClr val="000000"/>
                </a:solidFill>
                <a:latin typeface="Arial" pitchFamily="34" charset="0"/>
              </a:rPr>
              <a:t>Algunos equipos tienen un consumo de espera, conocido también como consumo fantasma o vampiro.  </a:t>
            </a:r>
          </a:p>
        </p:txBody>
      </p:sp>
      <p:sp>
        <p:nvSpPr>
          <p:cNvPr id="5" name="Text Box 15">
            <a:extLst>
              <a:ext uri="{FF2B5EF4-FFF2-40B4-BE49-F238E27FC236}">
                <a16:creationId xmlns:a16="http://schemas.microsoft.com/office/drawing/2014/main" id="{F5D8AC77-9BD7-12CF-B59C-385353A6C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7475" y="4683401"/>
            <a:ext cx="68913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7620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7620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762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s-ES" altLang="es-CR" b="1" dirty="0">
                <a:latin typeface="Arial" pitchFamily="34" charset="0"/>
              </a:rPr>
              <a:t>Este consumo lo encontramos en: </a:t>
            </a:r>
          </a:p>
          <a:p>
            <a:r>
              <a:rPr lang="es-ES" altLang="es-CR" dirty="0">
                <a:latin typeface="Arial" pitchFamily="34" charset="0"/>
              </a:rPr>
              <a:t>televisores, equipos de  sonido, microondas, UPS, cargadores, </a:t>
            </a:r>
          </a:p>
          <a:p>
            <a:r>
              <a:rPr lang="es-ES" altLang="es-CR" dirty="0">
                <a:latin typeface="Arial" pitchFamily="34" charset="0"/>
              </a:rPr>
              <a:t>entre otros, que aún apagados, siguen consumiendo electricidad. </a:t>
            </a:r>
          </a:p>
        </p:txBody>
      </p:sp>
      <p:pic>
        <p:nvPicPr>
          <p:cNvPr id="6" name="15 Imagen" descr="136127334_149a0ab282[1].JPG">
            <a:extLst>
              <a:ext uri="{FF2B5EF4-FFF2-40B4-BE49-F238E27FC236}">
                <a16:creationId xmlns:a16="http://schemas.microsoft.com/office/drawing/2014/main" id="{56EC14EE-DB3E-3611-9E8B-9D7BCF753D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4183"/>
          <a:stretch>
            <a:fillRect/>
          </a:stretch>
        </p:blipFill>
        <p:spPr bwMode="auto">
          <a:xfrm>
            <a:off x="1519342" y="1961195"/>
            <a:ext cx="2638172" cy="2209800"/>
          </a:xfrm>
          <a:prstGeom prst="teardrop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18">
            <a:extLst>
              <a:ext uri="{FF2B5EF4-FFF2-40B4-BE49-F238E27FC236}">
                <a16:creationId xmlns:a16="http://schemas.microsoft.com/office/drawing/2014/main" id="{239E08DC-091A-1BE5-BF34-6B938F251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569" y="2727080"/>
            <a:ext cx="2027238" cy="3106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26771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8BD1AD-5F9F-DA3B-1222-47FF0DF58C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Elipse">
            <a:extLst>
              <a:ext uri="{FF2B5EF4-FFF2-40B4-BE49-F238E27FC236}">
                <a16:creationId xmlns:a16="http://schemas.microsoft.com/office/drawing/2014/main" id="{D9BC2D84-228E-675C-5E35-72E8CAB2A71E}"/>
              </a:ext>
            </a:extLst>
          </p:cNvPr>
          <p:cNvSpPr/>
          <p:nvPr/>
        </p:nvSpPr>
        <p:spPr>
          <a:xfrm>
            <a:off x="4702877" y="1200534"/>
            <a:ext cx="1368416" cy="1368416"/>
          </a:xfrm>
          <a:prstGeom prst="ellipse">
            <a:avLst/>
          </a:prstGeom>
          <a:solidFill>
            <a:schemeClr val="bg1"/>
          </a:solidFill>
          <a:ln>
            <a:solidFill>
              <a:srgbClr val="FF92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3" name="4 Elipse">
            <a:extLst>
              <a:ext uri="{FF2B5EF4-FFF2-40B4-BE49-F238E27FC236}">
                <a16:creationId xmlns:a16="http://schemas.microsoft.com/office/drawing/2014/main" id="{8B182D50-50D8-B5E9-BCB2-A3BEF19F4C12}"/>
              </a:ext>
            </a:extLst>
          </p:cNvPr>
          <p:cNvSpPr/>
          <p:nvPr/>
        </p:nvSpPr>
        <p:spPr>
          <a:xfrm>
            <a:off x="6430805" y="1169310"/>
            <a:ext cx="1368416" cy="1368416"/>
          </a:xfrm>
          <a:prstGeom prst="ellipse">
            <a:avLst/>
          </a:prstGeom>
          <a:solidFill>
            <a:schemeClr val="bg1"/>
          </a:solidFill>
          <a:ln>
            <a:solidFill>
              <a:srgbClr val="FF92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4" name="5 Elipse">
            <a:extLst>
              <a:ext uri="{FF2B5EF4-FFF2-40B4-BE49-F238E27FC236}">
                <a16:creationId xmlns:a16="http://schemas.microsoft.com/office/drawing/2014/main" id="{D480756D-7AB2-B39F-E0C2-A07E4F8D5A03}"/>
              </a:ext>
            </a:extLst>
          </p:cNvPr>
          <p:cNvSpPr/>
          <p:nvPr/>
        </p:nvSpPr>
        <p:spPr>
          <a:xfrm>
            <a:off x="8303013" y="1200270"/>
            <a:ext cx="1368416" cy="1368416"/>
          </a:xfrm>
          <a:prstGeom prst="ellipse">
            <a:avLst/>
          </a:prstGeom>
          <a:solidFill>
            <a:schemeClr val="bg1"/>
          </a:solidFill>
          <a:ln>
            <a:solidFill>
              <a:srgbClr val="FF920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6 Rectángulo redondeado">
            <a:extLst>
              <a:ext uri="{FF2B5EF4-FFF2-40B4-BE49-F238E27FC236}">
                <a16:creationId xmlns:a16="http://schemas.microsoft.com/office/drawing/2014/main" id="{5E0A65DD-5380-EB88-F307-8FF13DBA2E23}"/>
              </a:ext>
            </a:extLst>
          </p:cNvPr>
          <p:cNvSpPr/>
          <p:nvPr/>
        </p:nvSpPr>
        <p:spPr>
          <a:xfrm>
            <a:off x="4270828" y="5281373"/>
            <a:ext cx="5647941" cy="956983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pic>
        <p:nvPicPr>
          <p:cNvPr id="6" name="Picture 4" descr="Ver imagen en tamaño completo">
            <a:hlinkClick r:id="rId2"/>
            <a:extLst>
              <a:ext uri="{FF2B5EF4-FFF2-40B4-BE49-F238E27FC236}">
                <a16:creationId xmlns:a16="http://schemas.microsoft.com/office/drawing/2014/main" id="{B180D356-CEA5-FD4F-C9C2-E8769BB647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702" t="1" r="12230" b="1"/>
          <a:stretch/>
        </p:blipFill>
        <p:spPr bwMode="auto">
          <a:xfrm>
            <a:off x="8597841" y="1344550"/>
            <a:ext cx="857564" cy="1127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n 12" descr="ahorrarluz.jpg">
            <a:extLst>
              <a:ext uri="{FF2B5EF4-FFF2-40B4-BE49-F238E27FC236}">
                <a16:creationId xmlns:a16="http://schemas.microsoft.com/office/drawing/2014/main" id="{C78ED423-102F-AA10-14D3-617A268FA0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2337" b="20458"/>
          <a:stretch/>
        </p:blipFill>
        <p:spPr>
          <a:xfrm>
            <a:off x="6791109" y="1368774"/>
            <a:ext cx="696714" cy="1055896"/>
          </a:xfrm>
          <a:prstGeom prst="rect">
            <a:avLst/>
          </a:prstGeom>
        </p:spPr>
      </p:pic>
      <p:pic>
        <p:nvPicPr>
          <p:cNvPr id="8" name="Imagen 17" descr="ahorrarluz.jpg">
            <a:extLst>
              <a:ext uri="{FF2B5EF4-FFF2-40B4-BE49-F238E27FC236}">
                <a16:creationId xmlns:a16="http://schemas.microsoft.com/office/drawing/2014/main" id="{B50F856B-620B-6064-BFBD-AC7E924E98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416" t="-4535" r="50000" b="19705"/>
          <a:stretch/>
        </p:blipFill>
        <p:spPr>
          <a:xfrm>
            <a:off x="5062917" y="1373368"/>
            <a:ext cx="676654" cy="1051302"/>
          </a:xfrm>
          <a:prstGeom prst="rect">
            <a:avLst/>
          </a:prstGeom>
        </p:spPr>
      </p:pic>
      <p:graphicFrame>
        <p:nvGraphicFramePr>
          <p:cNvPr id="9" name="10 Tabla">
            <a:extLst>
              <a:ext uri="{FF2B5EF4-FFF2-40B4-BE49-F238E27FC236}">
                <a16:creationId xmlns:a16="http://schemas.microsoft.com/office/drawing/2014/main" id="{E4F6195F-E0C5-59D1-8594-BD23F07C58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6348672"/>
              </p:ext>
            </p:extLst>
          </p:nvPr>
        </p:nvGraphicFramePr>
        <p:xfrm>
          <a:off x="1960746" y="2856982"/>
          <a:ext cx="7638675" cy="243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0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8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109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8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2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Costo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¢390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¢3.500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¢6.500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Potencia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rgbClr val="FF920F"/>
                          </a:solidFill>
                          <a:latin typeface="Century Gothic" panose="020B0502020202020204" pitchFamily="34" charset="0"/>
                        </a:rPr>
                        <a:t>100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400" b="1" dirty="0">
                        <a:solidFill>
                          <a:srgbClr val="FF920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rgbClr val="FF920F"/>
                          </a:solidFill>
                          <a:latin typeface="Century Gothic" panose="020B0502020202020204" pitchFamily="34" charset="0"/>
                        </a:rPr>
                        <a:t>23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400" b="1" dirty="0">
                        <a:solidFill>
                          <a:srgbClr val="FF920F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400" b="1" dirty="0">
                          <a:solidFill>
                            <a:srgbClr val="FF920F"/>
                          </a:solidFill>
                          <a:latin typeface="Century Gothic" panose="020B0502020202020204" pitchFamily="34" charset="0"/>
                        </a:rPr>
                        <a:t>7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Temperatura de color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2.600 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2.700 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3.000 k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Lúmenes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830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950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660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Vida</a:t>
                      </a:r>
                      <a:r>
                        <a:rPr lang="es-ES" sz="1800" b="0" baseline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 útil</a:t>
                      </a:r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1.000 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10.000 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1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&gt;30.000 h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l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Eficiencia  lumínica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13,8 lm/W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70 lm/W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18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83 lm/W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11 CuadroTexto">
            <a:extLst>
              <a:ext uri="{FF2B5EF4-FFF2-40B4-BE49-F238E27FC236}">
                <a16:creationId xmlns:a16="http://schemas.microsoft.com/office/drawing/2014/main" id="{C76DD558-E0F4-50DD-1C01-193D40298A1C}"/>
              </a:ext>
            </a:extLst>
          </p:cNvPr>
          <p:cNvSpPr txBox="1"/>
          <p:nvPr/>
        </p:nvSpPr>
        <p:spPr>
          <a:xfrm>
            <a:off x="1966573" y="5333464"/>
            <a:ext cx="795219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latin typeface="Century Gothic" panose="020B0502020202020204" pitchFamily="34" charset="0"/>
              </a:rPr>
              <a:t>Consumo kWh                       </a:t>
            </a:r>
            <a:r>
              <a:rPr lang="es-ES" b="1" dirty="0">
                <a:latin typeface="Century Gothic" panose="020B0502020202020204" pitchFamily="34" charset="0"/>
              </a:rPr>
              <a:t>15 kWh/mes      3,5 kWh/mes    1,05 kWh/mes</a:t>
            </a:r>
          </a:p>
          <a:p>
            <a:r>
              <a:rPr lang="es-ES" sz="1600" dirty="0">
                <a:latin typeface="Century Gothic" panose="020B0502020202020204" pitchFamily="34" charset="0"/>
              </a:rPr>
              <a:t>   </a:t>
            </a:r>
            <a:endParaRPr lang="es-ES" sz="1600" b="1" dirty="0">
              <a:latin typeface="Century Gothic" panose="020B0502020202020204" pitchFamily="34" charset="0"/>
            </a:endParaRPr>
          </a:p>
        </p:txBody>
      </p:sp>
      <p:sp>
        <p:nvSpPr>
          <p:cNvPr id="11" name="12 CuadroTexto">
            <a:extLst>
              <a:ext uri="{FF2B5EF4-FFF2-40B4-BE49-F238E27FC236}">
                <a16:creationId xmlns:a16="http://schemas.microsoft.com/office/drawing/2014/main" id="{F0B22A1A-D1E6-1231-714C-925C23EF2C9A}"/>
              </a:ext>
            </a:extLst>
          </p:cNvPr>
          <p:cNvSpPr txBox="1"/>
          <p:nvPr/>
        </p:nvSpPr>
        <p:spPr>
          <a:xfrm>
            <a:off x="1845803" y="422342"/>
            <a:ext cx="8026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b="1" spc="-150" dirty="0">
                <a:solidFill>
                  <a:srgbClr val="FF920F"/>
                </a:solidFill>
                <a:latin typeface="Century Gothic" panose="020B0502020202020204" pitchFamily="34" charset="0"/>
              </a:rPr>
              <a:t>Relación: </a:t>
            </a:r>
            <a:r>
              <a:rPr lang="es-ES" sz="4400" spc="-150" dirty="0">
                <a:solidFill>
                  <a:srgbClr val="FF920F"/>
                </a:solidFill>
                <a:latin typeface="Century Gothic" panose="020B0502020202020204" pitchFamily="34" charset="0"/>
              </a:rPr>
              <a:t>potencia y consumo</a:t>
            </a:r>
          </a:p>
        </p:txBody>
      </p:sp>
      <p:sp>
        <p:nvSpPr>
          <p:cNvPr id="12" name="13 CuadroTexto">
            <a:extLst>
              <a:ext uri="{FF2B5EF4-FFF2-40B4-BE49-F238E27FC236}">
                <a16:creationId xmlns:a16="http://schemas.microsoft.com/office/drawing/2014/main" id="{A0698552-95BA-CFD7-0E43-ACF90D7A4A6E}"/>
              </a:ext>
            </a:extLst>
          </p:cNvPr>
          <p:cNvSpPr txBox="1"/>
          <p:nvPr/>
        </p:nvSpPr>
        <p:spPr>
          <a:xfrm>
            <a:off x="2110589" y="5609267"/>
            <a:ext cx="13468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5 horas al día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15 CuadroTexto">
            <a:extLst>
              <a:ext uri="{FF2B5EF4-FFF2-40B4-BE49-F238E27FC236}">
                <a16:creationId xmlns:a16="http://schemas.microsoft.com/office/drawing/2014/main" id="{11252557-1AD2-E65C-C03C-2E5A7176C141}"/>
              </a:ext>
            </a:extLst>
          </p:cNvPr>
          <p:cNvSpPr txBox="1"/>
          <p:nvPr/>
        </p:nvSpPr>
        <p:spPr>
          <a:xfrm>
            <a:off x="5130010" y="5640045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¢1868,85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16 CuadroTexto">
            <a:extLst>
              <a:ext uri="{FF2B5EF4-FFF2-40B4-BE49-F238E27FC236}">
                <a16:creationId xmlns:a16="http://schemas.microsoft.com/office/drawing/2014/main" id="{9092CAD9-84C6-4125-77FF-5692E019BDAD}"/>
              </a:ext>
            </a:extLst>
          </p:cNvPr>
          <p:cNvSpPr txBox="1"/>
          <p:nvPr/>
        </p:nvSpPr>
        <p:spPr>
          <a:xfrm>
            <a:off x="7081261" y="564641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¢436,06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17 CuadroTexto">
            <a:extLst>
              <a:ext uri="{FF2B5EF4-FFF2-40B4-BE49-F238E27FC236}">
                <a16:creationId xmlns:a16="http://schemas.microsoft.com/office/drawing/2014/main" id="{9EB2579E-8290-70EE-41D8-E3E7C414D3CF}"/>
              </a:ext>
            </a:extLst>
          </p:cNvPr>
          <p:cNvSpPr txBox="1"/>
          <p:nvPr/>
        </p:nvSpPr>
        <p:spPr>
          <a:xfrm>
            <a:off x="8831134" y="5646419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¢130,81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18 CuadroTexto">
            <a:extLst>
              <a:ext uri="{FF2B5EF4-FFF2-40B4-BE49-F238E27FC236}">
                <a16:creationId xmlns:a16="http://schemas.microsoft.com/office/drawing/2014/main" id="{BF2F0516-E494-3C8B-17A6-E7EFA2328C89}"/>
              </a:ext>
            </a:extLst>
          </p:cNvPr>
          <p:cNvSpPr txBox="1"/>
          <p:nvPr/>
        </p:nvSpPr>
        <p:spPr>
          <a:xfrm>
            <a:off x="5079514" y="5900166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¢22426,2</a:t>
            </a: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01CE3074-CCEB-9EA1-C1B2-23D01A5C5C16}"/>
              </a:ext>
            </a:extLst>
          </p:cNvPr>
          <p:cNvSpPr txBox="1"/>
          <p:nvPr/>
        </p:nvSpPr>
        <p:spPr>
          <a:xfrm>
            <a:off x="6980273" y="5930579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¢5232,78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20 CuadroTexto">
            <a:extLst>
              <a:ext uri="{FF2B5EF4-FFF2-40B4-BE49-F238E27FC236}">
                <a16:creationId xmlns:a16="http://schemas.microsoft.com/office/drawing/2014/main" id="{9E59A974-3AA2-00E3-7D78-CE2629D2B23E}"/>
              </a:ext>
            </a:extLst>
          </p:cNvPr>
          <p:cNvSpPr txBox="1"/>
          <p:nvPr/>
        </p:nvSpPr>
        <p:spPr>
          <a:xfrm>
            <a:off x="8730146" y="5900008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¢1569,83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21 CuadroTexto">
            <a:extLst>
              <a:ext uri="{FF2B5EF4-FFF2-40B4-BE49-F238E27FC236}">
                <a16:creationId xmlns:a16="http://schemas.microsoft.com/office/drawing/2014/main" id="{348B3F26-D023-B3F4-5FF2-B4B520DA49CA}"/>
              </a:ext>
            </a:extLst>
          </p:cNvPr>
          <p:cNvSpPr txBox="1"/>
          <p:nvPr/>
        </p:nvSpPr>
        <p:spPr>
          <a:xfrm>
            <a:off x="4270828" y="5623009"/>
            <a:ext cx="928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MENSUAL</a:t>
            </a:r>
            <a:endParaRPr lang="es-ES" sz="12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22 CuadroTexto">
            <a:extLst>
              <a:ext uri="{FF2B5EF4-FFF2-40B4-BE49-F238E27FC236}">
                <a16:creationId xmlns:a16="http://schemas.microsoft.com/office/drawing/2014/main" id="{C1785BAE-C158-83D0-2DE4-000D6332AA6B}"/>
              </a:ext>
            </a:extLst>
          </p:cNvPr>
          <p:cNvSpPr txBox="1"/>
          <p:nvPr/>
        </p:nvSpPr>
        <p:spPr>
          <a:xfrm>
            <a:off x="4393955" y="5930944"/>
            <a:ext cx="761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ANUAL</a:t>
            </a:r>
            <a:endParaRPr lang="es-ES" sz="12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7987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CB0212-E8D2-BD00-A6E8-72EE98E168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2 Rectángulo redondeado">
            <a:extLst>
              <a:ext uri="{FF2B5EF4-FFF2-40B4-BE49-F238E27FC236}">
                <a16:creationId xmlns:a16="http://schemas.microsoft.com/office/drawing/2014/main" id="{6469B746-E61E-5006-2800-01A3A8D0C357}"/>
              </a:ext>
            </a:extLst>
          </p:cNvPr>
          <p:cNvSpPr/>
          <p:nvPr/>
        </p:nvSpPr>
        <p:spPr>
          <a:xfrm>
            <a:off x="3676464" y="5183433"/>
            <a:ext cx="6183907" cy="980601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 w="28575">
            <a:solidFill>
              <a:schemeClr val="accent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aphicFrame>
        <p:nvGraphicFramePr>
          <p:cNvPr id="3" name="3 Tabla">
            <a:extLst>
              <a:ext uri="{FF2B5EF4-FFF2-40B4-BE49-F238E27FC236}">
                <a16:creationId xmlns:a16="http://schemas.microsoft.com/office/drawing/2014/main" id="{06BC95E4-821A-9C71-6D37-63C62178C5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693782"/>
              </p:ext>
            </p:extLst>
          </p:nvPr>
        </p:nvGraphicFramePr>
        <p:xfrm>
          <a:off x="1970546" y="4284482"/>
          <a:ext cx="7824831" cy="79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89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7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06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492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54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Potencia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1800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1500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800 W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Tiempo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 min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 min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s-ES" sz="2000" b="0" dirty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0" dirty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20 min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3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9ACBF10C-DDC1-8587-F338-E42B303A1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42754" y="2353177"/>
            <a:ext cx="1500198" cy="1715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DC8991-CC26-B2E3-1F62-79452B3BF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1226" y="2567120"/>
            <a:ext cx="160687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7F30A9-53BF-5E43-D125-FB1B73F76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18691" r="3520" b="20562"/>
          <a:stretch>
            <a:fillRect/>
          </a:stretch>
        </p:blipFill>
        <p:spPr bwMode="auto">
          <a:xfrm>
            <a:off x="5658344" y="2700306"/>
            <a:ext cx="1928826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7 CuadroTexto">
            <a:extLst>
              <a:ext uri="{FF2B5EF4-FFF2-40B4-BE49-F238E27FC236}">
                <a16:creationId xmlns:a16="http://schemas.microsoft.com/office/drawing/2014/main" id="{B95F95C9-6EE2-E27C-4AD7-E9F84BB8C176}"/>
              </a:ext>
            </a:extLst>
          </p:cNvPr>
          <p:cNvSpPr txBox="1"/>
          <p:nvPr/>
        </p:nvSpPr>
        <p:spPr>
          <a:xfrm>
            <a:off x="1605758" y="5148578"/>
            <a:ext cx="842968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200" dirty="0">
                <a:latin typeface="Century Gothic" panose="020B0502020202020204" pitchFamily="34" charset="0"/>
              </a:rPr>
              <a:t>     Consumo</a:t>
            </a:r>
            <a:r>
              <a:rPr lang="es-ES" sz="2000" dirty="0">
                <a:latin typeface="Century Gothic" panose="020B0502020202020204" pitchFamily="34" charset="0"/>
              </a:rPr>
              <a:t> 	        </a:t>
            </a:r>
            <a:r>
              <a:rPr lang="es-ES" sz="2000" b="1" dirty="0">
                <a:latin typeface="Century Gothic" panose="020B0502020202020204" pitchFamily="34" charset="0"/>
              </a:rPr>
              <a:t>18,00 kWh               15,00 kWh             8.00 kWh</a:t>
            </a:r>
          </a:p>
          <a:p>
            <a:r>
              <a:rPr lang="es-ES" sz="1600" b="1" dirty="0">
                <a:latin typeface="Century Gothic" panose="020B0502020202020204" pitchFamily="34" charset="0"/>
              </a:rPr>
              <a:t>    (30 días al mes)</a:t>
            </a:r>
          </a:p>
        </p:txBody>
      </p:sp>
      <p:sp>
        <p:nvSpPr>
          <p:cNvPr id="8" name="8 Elipse">
            <a:extLst>
              <a:ext uri="{FF2B5EF4-FFF2-40B4-BE49-F238E27FC236}">
                <a16:creationId xmlns:a16="http://schemas.microsoft.com/office/drawing/2014/main" id="{CDD5FA21-9520-FFF4-4B17-5174739DCE40}"/>
              </a:ext>
            </a:extLst>
          </p:cNvPr>
          <p:cNvSpPr/>
          <p:nvPr/>
        </p:nvSpPr>
        <p:spPr>
          <a:xfrm>
            <a:off x="1630563" y="2049004"/>
            <a:ext cx="1652373" cy="1651214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9 CuadroTexto">
            <a:extLst>
              <a:ext uri="{FF2B5EF4-FFF2-40B4-BE49-F238E27FC236}">
                <a16:creationId xmlns:a16="http://schemas.microsoft.com/office/drawing/2014/main" id="{29690278-CAAA-37BC-1E8E-A76BDCC1CE13}"/>
              </a:ext>
            </a:extLst>
          </p:cNvPr>
          <p:cNvSpPr txBox="1"/>
          <p:nvPr/>
        </p:nvSpPr>
        <p:spPr>
          <a:xfrm>
            <a:off x="3851436" y="1368354"/>
            <a:ext cx="5102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spc="-300" dirty="0">
                <a:solidFill>
                  <a:srgbClr val="FF920F"/>
                </a:solidFill>
                <a:latin typeface="Century Gothic" panose="020B0502020202020204" pitchFamily="34" charset="0"/>
              </a:rPr>
              <a:t>¡Hagamos arroz!</a:t>
            </a:r>
            <a:endParaRPr lang="es-ES" sz="5400" spc="-300" dirty="0">
              <a:solidFill>
                <a:srgbClr val="FF920F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13 CuadroTexto">
            <a:extLst>
              <a:ext uri="{FF2B5EF4-FFF2-40B4-BE49-F238E27FC236}">
                <a16:creationId xmlns:a16="http://schemas.microsoft.com/office/drawing/2014/main" id="{1A70BBF4-641A-58C1-2B77-500BDCA1B251}"/>
              </a:ext>
            </a:extLst>
          </p:cNvPr>
          <p:cNvSpPr txBox="1"/>
          <p:nvPr/>
        </p:nvSpPr>
        <p:spPr>
          <a:xfrm>
            <a:off x="1970518" y="445868"/>
            <a:ext cx="802655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4400" b="1" spc="-150" dirty="0">
                <a:solidFill>
                  <a:srgbClr val="FF920F"/>
                </a:solidFill>
                <a:latin typeface="Century Gothic" panose="020B0502020202020204" pitchFamily="34" charset="0"/>
              </a:rPr>
              <a:t>Relación: </a:t>
            </a:r>
            <a:r>
              <a:rPr lang="es-ES" sz="4400" spc="-150" dirty="0">
                <a:solidFill>
                  <a:srgbClr val="FF920F"/>
                </a:solidFill>
                <a:latin typeface="Century Gothic" panose="020B0502020202020204" pitchFamily="34" charset="0"/>
              </a:rPr>
              <a:t>potencia y consumo</a:t>
            </a:r>
          </a:p>
        </p:txBody>
      </p:sp>
      <p:sp>
        <p:nvSpPr>
          <p:cNvPr id="11" name="14 CuadroTexto">
            <a:extLst>
              <a:ext uri="{FF2B5EF4-FFF2-40B4-BE49-F238E27FC236}">
                <a16:creationId xmlns:a16="http://schemas.microsoft.com/office/drawing/2014/main" id="{436B4AEE-56B3-5027-0D63-2EC17B2E4F50}"/>
              </a:ext>
            </a:extLst>
          </p:cNvPr>
          <p:cNvSpPr txBox="1"/>
          <p:nvPr/>
        </p:nvSpPr>
        <p:spPr>
          <a:xfrm>
            <a:off x="4710717" y="5565723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¢2242,62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15 CuadroTexto">
            <a:extLst>
              <a:ext uri="{FF2B5EF4-FFF2-40B4-BE49-F238E27FC236}">
                <a16:creationId xmlns:a16="http://schemas.microsoft.com/office/drawing/2014/main" id="{5CE04BB2-93B0-7108-2809-948D770B40FC}"/>
              </a:ext>
            </a:extLst>
          </p:cNvPr>
          <p:cNvSpPr txBox="1"/>
          <p:nvPr/>
        </p:nvSpPr>
        <p:spPr>
          <a:xfrm>
            <a:off x="6661968" y="557209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¢1868,85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16 CuadroTexto">
            <a:extLst>
              <a:ext uri="{FF2B5EF4-FFF2-40B4-BE49-F238E27FC236}">
                <a16:creationId xmlns:a16="http://schemas.microsoft.com/office/drawing/2014/main" id="{9DE44497-0475-6B29-00E3-F860FB36E298}"/>
              </a:ext>
            </a:extLst>
          </p:cNvPr>
          <p:cNvSpPr txBox="1"/>
          <p:nvPr/>
        </p:nvSpPr>
        <p:spPr>
          <a:xfrm>
            <a:off x="8411841" y="5572097"/>
            <a:ext cx="8402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¢996,72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17 CuadroTexto">
            <a:extLst>
              <a:ext uri="{FF2B5EF4-FFF2-40B4-BE49-F238E27FC236}">
                <a16:creationId xmlns:a16="http://schemas.microsoft.com/office/drawing/2014/main" id="{2E407981-3A3A-5CB8-F4CC-D936781998CB}"/>
              </a:ext>
            </a:extLst>
          </p:cNvPr>
          <p:cNvSpPr txBox="1"/>
          <p:nvPr/>
        </p:nvSpPr>
        <p:spPr>
          <a:xfrm>
            <a:off x="4660221" y="5825844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¢26911,44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18 CuadroTexto">
            <a:extLst>
              <a:ext uri="{FF2B5EF4-FFF2-40B4-BE49-F238E27FC236}">
                <a16:creationId xmlns:a16="http://schemas.microsoft.com/office/drawing/2014/main" id="{C6573627-30A7-CBBE-C663-CA6EA6BA2572}"/>
              </a:ext>
            </a:extLst>
          </p:cNvPr>
          <p:cNvSpPr txBox="1"/>
          <p:nvPr/>
        </p:nvSpPr>
        <p:spPr>
          <a:xfrm>
            <a:off x="6560980" y="5856257"/>
            <a:ext cx="9412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¢22426,2</a:t>
            </a:r>
          </a:p>
        </p:txBody>
      </p:sp>
      <p:sp>
        <p:nvSpPr>
          <p:cNvPr id="16" name="19 CuadroTexto">
            <a:extLst>
              <a:ext uri="{FF2B5EF4-FFF2-40B4-BE49-F238E27FC236}">
                <a16:creationId xmlns:a16="http://schemas.microsoft.com/office/drawing/2014/main" id="{FF9BC141-4665-38B8-526B-EC93997A7AFC}"/>
              </a:ext>
            </a:extLst>
          </p:cNvPr>
          <p:cNvSpPr txBox="1"/>
          <p:nvPr/>
        </p:nvSpPr>
        <p:spPr>
          <a:xfrm>
            <a:off x="8310853" y="5825686"/>
            <a:ext cx="1042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4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¢11960,64</a:t>
            </a:r>
            <a:endParaRPr lang="es-ES" sz="14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20 CuadroTexto">
            <a:extLst>
              <a:ext uri="{FF2B5EF4-FFF2-40B4-BE49-F238E27FC236}">
                <a16:creationId xmlns:a16="http://schemas.microsoft.com/office/drawing/2014/main" id="{C2A43DF0-FDDE-B3AD-946F-24DA5430FF56}"/>
              </a:ext>
            </a:extLst>
          </p:cNvPr>
          <p:cNvSpPr txBox="1"/>
          <p:nvPr/>
        </p:nvSpPr>
        <p:spPr>
          <a:xfrm>
            <a:off x="3851535" y="5548687"/>
            <a:ext cx="928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MENSUAL</a:t>
            </a:r>
            <a:endParaRPr lang="es-ES" sz="12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21 CuadroTexto">
            <a:extLst>
              <a:ext uri="{FF2B5EF4-FFF2-40B4-BE49-F238E27FC236}">
                <a16:creationId xmlns:a16="http://schemas.microsoft.com/office/drawing/2014/main" id="{50DD3A80-4013-264B-F516-FC65FA84C979}"/>
              </a:ext>
            </a:extLst>
          </p:cNvPr>
          <p:cNvSpPr txBox="1"/>
          <p:nvPr/>
        </p:nvSpPr>
        <p:spPr>
          <a:xfrm>
            <a:off x="3851535" y="5856622"/>
            <a:ext cx="7619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200" b="1" dirty="0">
                <a:solidFill>
                  <a:srgbClr val="FF6600"/>
                </a:solidFill>
                <a:latin typeface="Century Gothic" panose="020B0502020202020204" pitchFamily="34" charset="0"/>
              </a:rPr>
              <a:t>ANUAL</a:t>
            </a:r>
            <a:endParaRPr lang="es-ES" sz="1200" b="1" dirty="0">
              <a:solidFill>
                <a:srgbClr val="FF66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0122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4A7500-3EB1-DF59-E0A6-61FCE4E6A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33AA62C9-58C5-9ABE-1581-5C0F2D60AB66}"/>
              </a:ext>
            </a:extLst>
          </p:cNvPr>
          <p:cNvSpPr txBox="1">
            <a:spLocks noChangeArrowheads="1"/>
          </p:cNvSpPr>
          <p:nvPr/>
        </p:nvSpPr>
        <p:spPr>
          <a:xfrm>
            <a:off x="804672" y="802955"/>
            <a:ext cx="4977976" cy="14540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 fontAlgn="base">
              <a:lnSpc>
                <a:spcPct val="90000"/>
              </a:lnSpc>
              <a:spcAft>
                <a:spcPts val="600"/>
              </a:spcAft>
            </a:pPr>
            <a:r>
              <a:rPr lang="en-US" sz="3600" kern="1200" cap="all" dirty="0"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rPr>
              <a:t>MUCHAS GRACIAS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1818F2-CBFC-BECF-470E-6834B5290CC6}"/>
              </a:ext>
            </a:extLst>
          </p:cNvPr>
          <p:cNvSpPr txBox="1">
            <a:spLocks/>
          </p:cNvSpPr>
          <p:nvPr/>
        </p:nvSpPr>
        <p:spPr>
          <a:xfrm>
            <a:off x="804672" y="2421682"/>
            <a:ext cx="497757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/>
            <a:r>
              <a:rPr lang="en-US" sz="1800" dirty="0">
                <a:solidFill>
                  <a:schemeClr val="tx2"/>
                </a:solidFill>
              </a:rPr>
              <a:t>Ing. Francisco Gómez Bueno, M.Sc.</a:t>
            </a:r>
          </a:p>
          <a:p>
            <a:pPr marL="0"/>
            <a:r>
              <a:rPr lang="en-US" sz="1800" dirty="0">
                <a:solidFill>
                  <a:schemeClr val="tx2"/>
                </a:solidFill>
              </a:rPr>
              <a:t>fgomez@minae.go.cr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7" name="Graphic 6" descr="Thumbs Up Sign">
            <a:extLst>
              <a:ext uri="{FF2B5EF4-FFF2-40B4-BE49-F238E27FC236}">
                <a16:creationId xmlns:a16="http://schemas.microsoft.com/office/drawing/2014/main" id="{53BBE9D2-40DD-EEB4-0A70-9CA2E84FCD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99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096328-3E05-0C3F-D2A7-E7E69AB0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F8468A27-4C1B-3245-475D-6B3F7B8DB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65" y="51765"/>
            <a:ext cx="11856329" cy="873122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Antecedentes y normativa legal para compras públicas sustentables</a:t>
            </a:r>
          </a:p>
        </p:txBody>
      </p:sp>
      <p:grpSp>
        <p:nvGrpSpPr>
          <p:cNvPr id="23" name="Grupo 22">
            <a:extLst>
              <a:ext uri="{FF2B5EF4-FFF2-40B4-BE49-F238E27FC236}">
                <a16:creationId xmlns:a16="http://schemas.microsoft.com/office/drawing/2014/main" id="{FBD1364E-710C-C54C-1DDE-A8581DFFD5EC}"/>
              </a:ext>
            </a:extLst>
          </p:cNvPr>
          <p:cNvGrpSpPr/>
          <p:nvPr/>
        </p:nvGrpSpPr>
        <p:grpSpPr>
          <a:xfrm>
            <a:off x="195365" y="1132980"/>
            <a:ext cx="9073844" cy="5155263"/>
            <a:chOff x="178676" y="1124744"/>
            <a:chExt cx="9073844" cy="4716319"/>
          </a:xfrm>
        </p:grpSpPr>
        <p:sp>
          <p:nvSpPr>
            <p:cNvPr id="24" name="6 Rectángulo redondeado">
              <a:extLst>
                <a:ext uri="{FF2B5EF4-FFF2-40B4-BE49-F238E27FC236}">
                  <a16:creationId xmlns:a16="http://schemas.microsoft.com/office/drawing/2014/main" id="{CA5281F3-F712-C7E6-E0DD-40E6675B8E7B}"/>
                </a:ext>
              </a:extLst>
            </p:cNvPr>
            <p:cNvSpPr/>
            <p:nvPr/>
          </p:nvSpPr>
          <p:spPr>
            <a:xfrm>
              <a:off x="5184576" y="2564903"/>
              <a:ext cx="1728192" cy="5040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Gestión de Calidad Ambiental</a:t>
              </a:r>
            </a:p>
          </p:txBody>
        </p:sp>
        <p:sp>
          <p:nvSpPr>
            <p:cNvPr id="25" name="7 Rectángulo redondeado">
              <a:extLst>
                <a:ext uri="{FF2B5EF4-FFF2-40B4-BE49-F238E27FC236}">
                  <a16:creationId xmlns:a16="http://schemas.microsoft.com/office/drawing/2014/main" id="{42699B5E-DD6C-DD75-D0BD-58A9DA09465D}"/>
                </a:ext>
              </a:extLst>
            </p:cNvPr>
            <p:cNvSpPr/>
            <p:nvPr/>
          </p:nvSpPr>
          <p:spPr>
            <a:xfrm>
              <a:off x="3223268" y="2567354"/>
              <a:ext cx="1728192" cy="5040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Gestión de Cambio Climático</a:t>
              </a:r>
            </a:p>
          </p:txBody>
        </p:sp>
        <p:sp>
          <p:nvSpPr>
            <p:cNvPr id="26" name="9 CuadroTexto">
              <a:extLst>
                <a:ext uri="{FF2B5EF4-FFF2-40B4-BE49-F238E27FC236}">
                  <a16:creationId xmlns:a16="http://schemas.microsoft.com/office/drawing/2014/main" id="{576D3377-6B98-2019-DAB9-F2D87FF5D2B4}"/>
                </a:ext>
              </a:extLst>
            </p:cNvPr>
            <p:cNvSpPr txBox="1"/>
            <p:nvPr/>
          </p:nvSpPr>
          <p:spPr>
            <a:xfrm>
              <a:off x="7308304" y="2636912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s-CR" dirty="0">
                  <a:ln w="18000">
                    <a:noFill/>
                    <a:prstDash val="solid"/>
                    <a:miter lim="800000"/>
                  </a:ln>
                  <a:latin typeface="Calibri" pitchFamily="34" charset="0"/>
                </a:rPr>
                <a:t>Ejes estratégicos</a:t>
              </a:r>
            </a:p>
          </p:txBody>
        </p:sp>
        <p:sp>
          <p:nvSpPr>
            <p:cNvPr id="27" name="10 CuadroTexto">
              <a:extLst>
                <a:ext uri="{FF2B5EF4-FFF2-40B4-BE49-F238E27FC236}">
                  <a16:creationId xmlns:a16="http://schemas.microsoft.com/office/drawing/2014/main" id="{8F24773D-5B99-3D44-63E1-1683CBF729F7}"/>
                </a:ext>
              </a:extLst>
            </p:cNvPr>
            <p:cNvSpPr txBox="1"/>
            <p:nvPr/>
          </p:nvSpPr>
          <p:spPr>
            <a:xfrm>
              <a:off x="7272808" y="3780419"/>
              <a:ext cx="1944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r>
                <a:rPr lang="es-CR" dirty="0">
                  <a:ln w="18000">
                    <a:noFill/>
                    <a:prstDash val="solid"/>
                    <a:miter lim="800000"/>
                  </a:ln>
                  <a:latin typeface="Calibri" pitchFamily="34" charset="0"/>
                </a:rPr>
                <a:t>Ejes Transversales</a:t>
              </a:r>
            </a:p>
          </p:txBody>
        </p:sp>
        <p:sp>
          <p:nvSpPr>
            <p:cNvPr id="28" name="11 Rectángulo redondeado">
              <a:extLst>
                <a:ext uri="{FF2B5EF4-FFF2-40B4-BE49-F238E27FC236}">
                  <a16:creationId xmlns:a16="http://schemas.microsoft.com/office/drawing/2014/main" id="{0BADA5CF-EFD6-1AD9-1F3B-496500EDF987}"/>
                </a:ext>
              </a:extLst>
            </p:cNvPr>
            <p:cNvSpPr/>
            <p:nvPr/>
          </p:nvSpPr>
          <p:spPr>
            <a:xfrm>
              <a:off x="1253998" y="3212975"/>
              <a:ext cx="564167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Sensibilización, capacitación y comunicación</a:t>
              </a:r>
            </a:p>
          </p:txBody>
        </p:sp>
        <p:sp>
          <p:nvSpPr>
            <p:cNvPr id="29" name="12 Rectángulo redondeado">
              <a:extLst>
                <a:ext uri="{FF2B5EF4-FFF2-40B4-BE49-F238E27FC236}">
                  <a16:creationId xmlns:a16="http://schemas.microsoft.com/office/drawing/2014/main" id="{A698FBCD-2213-57F0-E673-C4A444BF1F29}"/>
                </a:ext>
              </a:extLst>
            </p:cNvPr>
            <p:cNvSpPr/>
            <p:nvPr/>
          </p:nvSpPr>
          <p:spPr>
            <a:xfrm>
              <a:off x="1253998" y="3717031"/>
              <a:ext cx="564167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Métrica</a:t>
              </a:r>
            </a:p>
          </p:txBody>
        </p:sp>
        <p:sp>
          <p:nvSpPr>
            <p:cNvPr id="30" name="14 Abrir llave">
              <a:extLst>
                <a:ext uri="{FF2B5EF4-FFF2-40B4-BE49-F238E27FC236}">
                  <a16:creationId xmlns:a16="http://schemas.microsoft.com/office/drawing/2014/main" id="{F06A3361-06D8-2C47-0242-994C47F0CE20}"/>
                </a:ext>
              </a:extLst>
            </p:cNvPr>
            <p:cNvSpPr/>
            <p:nvPr/>
          </p:nvSpPr>
          <p:spPr>
            <a:xfrm flipH="1">
              <a:off x="7039692" y="2567354"/>
              <a:ext cx="180000" cy="504056"/>
            </a:xfrm>
            <a:prstGeom prst="leftBrace">
              <a:avLst/>
            </a:prstGeom>
            <a:noFill/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R" b="1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sp>
          <p:nvSpPr>
            <p:cNvPr id="31" name="15 Abrir llave">
              <a:extLst>
                <a:ext uri="{FF2B5EF4-FFF2-40B4-BE49-F238E27FC236}">
                  <a16:creationId xmlns:a16="http://schemas.microsoft.com/office/drawing/2014/main" id="{12943CB6-264D-7F3F-7B97-430A8F2A77A4}"/>
                </a:ext>
              </a:extLst>
            </p:cNvPr>
            <p:cNvSpPr/>
            <p:nvPr/>
          </p:nvSpPr>
          <p:spPr>
            <a:xfrm flipH="1">
              <a:off x="7039692" y="3212975"/>
              <a:ext cx="180000" cy="1368152"/>
            </a:xfrm>
            <a:prstGeom prst="leftBrace">
              <a:avLst/>
            </a:prstGeom>
            <a:ln w="28575">
              <a:solidFill>
                <a:schemeClr val="accent1">
                  <a:lumMod val="60000"/>
                  <a:lumOff val="40000"/>
                </a:schemeClr>
              </a:solidFill>
            </a:ln>
            <a:effectLst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s-CR" sz="1600" dirty="0">
                <a:latin typeface="Calibri" pitchFamily="34" charset="0"/>
              </a:endParaRPr>
            </a:p>
          </p:txBody>
        </p:sp>
        <p:graphicFrame>
          <p:nvGraphicFramePr>
            <p:cNvPr id="32" name="18 Diagrama">
              <a:extLst>
                <a:ext uri="{FF2B5EF4-FFF2-40B4-BE49-F238E27FC236}">
                  <a16:creationId xmlns:a16="http://schemas.microsoft.com/office/drawing/2014/main" id="{87CA429E-9C5F-49AA-AAA8-7DB63B6DE4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9775465"/>
                </p:ext>
              </p:extLst>
            </p:nvPr>
          </p:nvGraphicFramePr>
          <p:xfrm>
            <a:off x="178676" y="5034196"/>
            <a:ext cx="8621899" cy="8068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33" name="16 Rectángulo redondeado">
              <a:extLst>
                <a:ext uri="{FF2B5EF4-FFF2-40B4-BE49-F238E27FC236}">
                  <a16:creationId xmlns:a16="http://schemas.microsoft.com/office/drawing/2014/main" id="{6DCA66F9-794D-8176-8856-C51D2C645ED2}"/>
                </a:ext>
              </a:extLst>
            </p:cNvPr>
            <p:cNvSpPr/>
            <p:nvPr/>
          </p:nvSpPr>
          <p:spPr>
            <a:xfrm>
              <a:off x="1224136" y="1907886"/>
              <a:ext cx="5641678" cy="504056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ln w="18000">
                    <a:noFill/>
                    <a:prstDash val="solid"/>
                    <a:miter lim="800000"/>
                  </a:ln>
                  <a:solidFill>
                    <a:schemeClr val="bg1"/>
                  </a:solidFill>
                  <a:latin typeface="Calibri" pitchFamily="34" charset="0"/>
                </a:rPr>
                <a:t>Programa de Gestión Ambiental Institucional (PGAI)</a:t>
              </a:r>
            </a:p>
            <a:p>
              <a:pPr algn="ctr"/>
              <a:r>
                <a:rPr lang="es-CR" sz="1400" b="1" dirty="0">
                  <a:ln w="18000">
                    <a:noFill/>
                    <a:prstDash val="solid"/>
                    <a:miter lim="800000"/>
                  </a:ln>
                  <a:solidFill>
                    <a:schemeClr val="bg1"/>
                  </a:solidFill>
                  <a:latin typeface="Calibri" pitchFamily="34" charset="0"/>
                </a:rPr>
                <a:t>(DE-36499-S-MINAE)</a:t>
              </a:r>
            </a:p>
          </p:txBody>
        </p:sp>
        <p:sp>
          <p:nvSpPr>
            <p:cNvPr id="34" name="13 Rectángulo redondeado">
              <a:extLst>
                <a:ext uri="{FF2B5EF4-FFF2-40B4-BE49-F238E27FC236}">
                  <a16:creationId xmlns:a16="http://schemas.microsoft.com/office/drawing/2014/main" id="{F2300C7C-E351-BCDC-81C9-731543D81511}"/>
                </a:ext>
              </a:extLst>
            </p:cNvPr>
            <p:cNvSpPr/>
            <p:nvPr/>
          </p:nvSpPr>
          <p:spPr>
            <a:xfrm>
              <a:off x="1253998" y="4221087"/>
              <a:ext cx="5641678" cy="360040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Adquisición de bienes y transferencia tecnológica</a:t>
              </a:r>
            </a:p>
          </p:txBody>
        </p:sp>
        <p:sp>
          <p:nvSpPr>
            <p:cNvPr id="35" name="8 Rectángulo redondeado">
              <a:extLst>
                <a:ext uri="{FF2B5EF4-FFF2-40B4-BE49-F238E27FC236}">
                  <a16:creationId xmlns:a16="http://schemas.microsoft.com/office/drawing/2014/main" id="{AE026751-B7C7-5345-72A7-3F9E979559C4}"/>
                </a:ext>
              </a:extLst>
            </p:cNvPr>
            <p:cNvSpPr/>
            <p:nvPr/>
          </p:nvSpPr>
          <p:spPr>
            <a:xfrm>
              <a:off x="1224136" y="2567354"/>
              <a:ext cx="1728192" cy="5040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sz="1400" b="1" dirty="0">
                  <a:solidFill>
                    <a:schemeClr val="accent1">
                      <a:lumMod val="50000"/>
                    </a:schemeClr>
                  </a:solidFill>
                  <a:latin typeface="Calibri" pitchFamily="34" charset="0"/>
                </a:rPr>
                <a:t>Gestión de la Energía</a:t>
              </a:r>
            </a:p>
          </p:txBody>
        </p:sp>
        <p:sp>
          <p:nvSpPr>
            <p:cNvPr id="36" name="23 Trapecio">
              <a:extLst>
                <a:ext uri="{FF2B5EF4-FFF2-40B4-BE49-F238E27FC236}">
                  <a16:creationId xmlns:a16="http://schemas.microsoft.com/office/drawing/2014/main" id="{83C53143-479D-B3DF-3497-F2421AC5FC02}"/>
                </a:ext>
              </a:extLst>
            </p:cNvPr>
            <p:cNvSpPr/>
            <p:nvPr/>
          </p:nvSpPr>
          <p:spPr>
            <a:xfrm>
              <a:off x="432048" y="1124744"/>
              <a:ext cx="7488832" cy="648072"/>
            </a:xfrm>
            <a:prstGeom prst="trapezoid">
              <a:avLst>
                <a:gd name="adj" fmla="val 110289"/>
              </a:avLst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contourClr>
                <a:schemeClr val="lt1"/>
              </a:contourClr>
            </a:sp3d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R" b="1" dirty="0">
                  <a:ln w="18000">
                    <a:noFill/>
                    <a:prstDash val="solid"/>
                    <a:miter lim="800000"/>
                  </a:ln>
                  <a:solidFill>
                    <a:schemeClr val="bg1"/>
                  </a:solidFill>
                  <a:latin typeface="Calibri" pitchFamily="34" charset="0"/>
                </a:rPr>
                <a:t>Ley de Gestión Integral de Residuos Sólidos</a:t>
              </a:r>
            </a:p>
            <a:p>
              <a:pPr algn="ctr"/>
              <a:r>
                <a:rPr lang="es-CR" b="1" dirty="0">
                  <a:ln w="18000">
                    <a:noFill/>
                    <a:prstDash val="solid"/>
                    <a:miter lim="800000"/>
                  </a:ln>
                  <a:solidFill>
                    <a:schemeClr val="bg1"/>
                  </a:solidFill>
                  <a:latin typeface="Calibri" pitchFamily="34" charset="0"/>
                </a:rPr>
                <a:t>(Ley 8839)</a:t>
              </a:r>
            </a:p>
          </p:txBody>
        </p:sp>
        <p:pic>
          <p:nvPicPr>
            <p:cNvPr id="37" name="Picture 2" descr="http://www.institutomais.com.br/wp-content/uploads/2015/01/check.jpg">
              <a:extLst>
                <a:ext uri="{FF2B5EF4-FFF2-40B4-BE49-F238E27FC236}">
                  <a16:creationId xmlns:a16="http://schemas.microsoft.com/office/drawing/2014/main" id="{BF2BE34B-44C8-A556-1605-3999BE3D1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8984" y="2523384"/>
              <a:ext cx="619369" cy="61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http://www.institutomais.com.br/wp-content/uploads/2015/01/check.jpg">
              <a:extLst>
                <a:ext uri="{FF2B5EF4-FFF2-40B4-BE49-F238E27FC236}">
                  <a16:creationId xmlns:a16="http://schemas.microsoft.com/office/drawing/2014/main" id="{471F125F-255B-FD12-AC91-20C74AC457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5368" y="4005064"/>
              <a:ext cx="619369" cy="61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http://www.institutomais.com.br/wp-content/uploads/2015/01/check.jpg">
              <a:extLst>
                <a:ext uri="{FF2B5EF4-FFF2-40B4-BE49-F238E27FC236}">
                  <a16:creationId xmlns:a16="http://schemas.microsoft.com/office/drawing/2014/main" id="{DC910250-8E06-F3E0-2EDB-7C72B306F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217" y="4683624"/>
              <a:ext cx="619369" cy="617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4" name="Picture 4" descr="GESTIÓN INTEGRAL DE RESIDUOS: UTOPÍA O REALIDAD… – Maestría en Gerencia de  Proyectos">
            <a:extLst>
              <a:ext uri="{FF2B5EF4-FFF2-40B4-BE49-F238E27FC236}">
                <a16:creationId xmlns:a16="http://schemas.microsoft.com/office/drawing/2014/main" id="{47DAE6F3-BEA8-96B0-6B70-EEAB122F5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515" y="1951994"/>
            <a:ext cx="3048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242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3D5116-3562-04C9-71D3-A00F978FC2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09261FE6-326C-0068-4FF6-2A47C183B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65" y="51765"/>
            <a:ext cx="11827301" cy="777709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Antecedentes y normativa legal para compras públicas sustentables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0BA51698-D075-A81D-1CF9-2AE54F3EED48}"/>
              </a:ext>
            </a:extLst>
          </p:cNvPr>
          <p:cNvGrpSpPr/>
          <p:nvPr/>
        </p:nvGrpSpPr>
        <p:grpSpPr>
          <a:xfrm>
            <a:off x="248206" y="1110312"/>
            <a:ext cx="6742989" cy="1322463"/>
            <a:chOff x="0" y="1203"/>
            <a:chExt cx="8712967" cy="1116127"/>
          </a:xfrm>
          <a:scene3d>
            <a:camera prst="orthographicFront"/>
            <a:lightRig rig="flat" dir="t"/>
          </a:scene3d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D0153236-FAAE-4454-40A4-2198684E9F6A}"/>
                </a:ext>
              </a:extLst>
            </p:cNvPr>
            <p:cNvSpPr/>
            <p:nvPr/>
          </p:nvSpPr>
          <p:spPr>
            <a:xfrm>
              <a:off x="0" y="1203"/>
              <a:ext cx="8712967" cy="1116127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0E1D0464-C684-E6B8-1042-A1BC409EF751}"/>
                </a:ext>
              </a:extLst>
            </p:cNvPr>
            <p:cNvSpPr txBox="1"/>
            <p:nvPr/>
          </p:nvSpPr>
          <p:spPr>
            <a:xfrm>
              <a:off x="32690" y="33893"/>
              <a:ext cx="8647587" cy="10507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3815" tIns="29210" rIns="43815" bIns="2921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b="1" dirty="0"/>
                <a:t>Decreto </a:t>
              </a:r>
              <a:r>
                <a:rPr lang="pt-BR" b="1" dirty="0" err="1"/>
                <a:t>Ejecutivo</a:t>
              </a:r>
              <a:r>
                <a:rPr lang="pt-BR" b="1" dirty="0"/>
                <a:t> Nº 39310- MH - MINAE - MEIC – MTSS: </a:t>
              </a:r>
              <a:r>
                <a:rPr lang="es-CR" b="1" dirty="0"/>
                <a:t> </a:t>
              </a:r>
              <a:br>
                <a:rPr lang="es-CR" b="1" dirty="0"/>
              </a:br>
              <a:r>
                <a:rPr lang="es-CR" b="1" dirty="0"/>
                <a:t>"Política Nacional Compras Públicas Sustentables y creación </a:t>
              </a:r>
              <a:br>
                <a:rPr lang="es-CR" b="1" dirty="0"/>
              </a:br>
              <a:r>
                <a:rPr lang="es-CR" b="1" dirty="0"/>
                <a:t>Comité Directivo Nacional de Compras Sustentables".</a:t>
              </a:r>
              <a:endParaRPr lang="es-CR" dirty="0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9B85D034-F558-0BC0-D2C2-CDE6B643720D}"/>
              </a:ext>
            </a:extLst>
          </p:cNvPr>
          <p:cNvGrpSpPr/>
          <p:nvPr/>
        </p:nvGrpSpPr>
        <p:grpSpPr>
          <a:xfrm>
            <a:off x="248206" y="2652830"/>
            <a:ext cx="1848669" cy="1789228"/>
            <a:chOff x="90339" y="1405728"/>
            <a:chExt cx="1675045" cy="1789228"/>
          </a:xfrm>
          <a:scene3d>
            <a:camera prst="orthographicFront"/>
            <a:lightRig rig="flat" dir="t"/>
          </a:scene3d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E52254DF-9F30-E219-7372-D81A0E8C0312}"/>
                </a:ext>
              </a:extLst>
            </p:cNvPr>
            <p:cNvSpPr/>
            <p:nvPr/>
          </p:nvSpPr>
          <p:spPr>
            <a:xfrm>
              <a:off x="90339" y="1405728"/>
              <a:ext cx="1675045" cy="1789228"/>
            </a:xfrm>
            <a:prstGeom prst="roundRect">
              <a:avLst>
                <a:gd name="adj" fmla="val 166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8" name="Rectángulo: esquinas redondeadas 4">
              <a:extLst>
                <a:ext uri="{FF2B5EF4-FFF2-40B4-BE49-F238E27FC236}">
                  <a16:creationId xmlns:a16="http://schemas.microsoft.com/office/drawing/2014/main" id="{99F0B88B-1C03-5AC5-1535-6C2639224B69}"/>
                </a:ext>
              </a:extLst>
            </p:cNvPr>
            <p:cNvSpPr txBox="1"/>
            <p:nvPr/>
          </p:nvSpPr>
          <p:spPr>
            <a:xfrm>
              <a:off x="172123" y="1487512"/>
              <a:ext cx="1511477" cy="162566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8016" tIns="128016" rIns="128016" bIns="128016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i="1" spc="-25" dirty="0">
                  <a:cs typeface="Calibri"/>
                </a:rPr>
                <a:t>ART </a:t>
              </a:r>
              <a:r>
                <a:rPr lang="es-ES" sz="2000" b="1" i="1" spc="-5" dirty="0">
                  <a:cs typeface="Calibri"/>
                </a:rPr>
                <a:t>2:</a:t>
              </a:r>
              <a:r>
                <a:rPr lang="es-ES" i="1" spc="-5" dirty="0">
                  <a:cs typeface="Calibri"/>
                </a:rPr>
                <a:t> </a:t>
              </a:r>
              <a:r>
                <a:rPr lang="es-ES" sz="1600" i="1" dirty="0"/>
                <a:t>corresponderá al Ministerio de Hacienda liderar y coordinar</a:t>
              </a:r>
              <a:endParaRPr lang="es-CR" sz="1400" b="1" i="1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32041BD2-9B5E-809D-41F5-68016D26D6C7}"/>
              </a:ext>
            </a:extLst>
          </p:cNvPr>
          <p:cNvGrpSpPr/>
          <p:nvPr/>
        </p:nvGrpSpPr>
        <p:grpSpPr>
          <a:xfrm>
            <a:off x="2204231" y="2615150"/>
            <a:ext cx="2526703" cy="4061415"/>
            <a:chOff x="1564733" y="1388989"/>
            <a:chExt cx="7148234" cy="1664743"/>
          </a:xfrm>
          <a:scene3d>
            <a:camera prst="orthographicFront"/>
            <a:lightRig rig="flat" dir="t"/>
          </a:scene3d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E086591F-9AB1-B029-CFFB-2D55800D9BB1}"/>
                </a:ext>
              </a:extLst>
            </p:cNvPr>
            <p:cNvSpPr/>
            <p:nvPr/>
          </p:nvSpPr>
          <p:spPr>
            <a:xfrm>
              <a:off x="1564733" y="1388989"/>
              <a:ext cx="7148234" cy="1664743"/>
            </a:xfrm>
            <a:prstGeom prst="roundRect">
              <a:avLst>
                <a:gd name="adj" fmla="val 1667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fillRef>
            <a:effectRef idx="1">
              <a:schemeClr val="accent1">
                <a:shade val="80000"/>
                <a:hueOff val="306246"/>
                <a:satOff val="-4392"/>
                <a:lumOff val="25615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A5867F47-BE03-C583-63D7-6CC32685D94F}"/>
                </a:ext>
              </a:extLst>
            </p:cNvPr>
            <p:cNvSpPr txBox="1"/>
            <p:nvPr/>
          </p:nvSpPr>
          <p:spPr>
            <a:xfrm>
              <a:off x="1646014" y="1470270"/>
              <a:ext cx="6985672" cy="150218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5128" tIns="135128" rIns="135128" bIns="135128" spcCol="1270" anchor="ctr"/>
            <a:lstStyle/>
            <a:p>
              <a:pPr algn="ctr" defTabSz="8445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1900" b="1" i="1" dirty="0"/>
                <a:t>“ARTÍCULO 3. O</a:t>
              </a:r>
              <a:r>
                <a:rPr lang="es-CR" sz="1900" b="1" i="1" u="sng" dirty="0"/>
                <a:t>bjetivo</a:t>
              </a:r>
              <a:r>
                <a:rPr lang="es-CR" sz="1900" b="1" i="1" dirty="0"/>
                <a:t>: </a:t>
              </a:r>
              <a:r>
                <a:rPr lang="es-CR" sz="1900" b="1" i="1" u="sng" dirty="0"/>
                <a:t>propiciar, a través </a:t>
              </a:r>
              <a:r>
                <a:rPr lang="es-CR" sz="1900" i="1" dirty="0"/>
                <a:t>del </a:t>
              </a:r>
              <a:r>
                <a:rPr lang="es-CR" sz="1900" b="1" i="1" u="sng" dirty="0"/>
                <a:t>poder</a:t>
              </a:r>
              <a:r>
                <a:rPr lang="es-CR" sz="1900" i="1" dirty="0"/>
                <a:t> de </a:t>
              </a:r>
              <a:r>
                <a:rPr lang="es-CR" sz="1900" b="1" i="1" u="sng" dirty="0"/>
                <a:t>compra</a:t>
              </a:r>
              <a:r>
                <a:rPr lang="es-CR" sz="1900" i="1" dirty="0"/>
                <a:t> del Estado, la </a:t>
              </a:r>
              <a:r>
                <a:rPr lang="es-CR" sz="1900" b="1" i="1" u="sng" dirty="0"/>
                <a:t>estimulación </a:t>
              </a:r>
              <a:r>
                <a:rPr lang="es-CR" i="1" u="sng" dirty="0"/>
                <a:t>de la </a:t>
              </a:r>
              <a:r>
                <a:rPr lang="es-CR" sz="1900" b="1" i="1" u="sng" dirty="0"/>
                <a:t>producción </a:t>
              </a:r>
              <a:r>
                <a:rPr lang="es-CR" sz="1900" i="1" u="sng" dirty="0"/>
                <a:t>de</a:t>
              </a:r>
              <a:r>
                <a:rPr lang="es-CR" sz="1900" b="1" i="1" u="sng" dirty="0"/>
                <a:t> bienes </a:t>
              </a:r>
              <a:r>
                <a:rPr lang="es-CR" sz="1900" i="1" u="sng" dirty="0"/>
                <a:t>y</a:t>
              </a:r>
              <a:r>
                <a:rPr lang="es-CR" sz="1900" b="1" i="1" u="sng" dirty="0"/>
                <a:t> servicios </a:t>
              </a:r>
              <a:r>
                <a:rPr lang="es-CR" sz="1900" i="1" u="sng" dirty="0"/>
                <a:t>con</a:t>
              </a:r>
              <a:r>
                <a:rPr lang="es-CR" sz="1900" b="1" i="1" u="sng" dirty="0"/>
                <a:t> innovación </a:t>
              </a:r>
              <a:r>
                <a:rPr lang="es-CR" sz="1900" i="1" u="sng" dirty="0"/>
                <a:t>y el </a:t>
              </a:r>
              <a:r>
                <a:rPr lang="es-CR" sz="1900" b="1" i="1" u="sng" dirty="0"/>
                <a:t>mejor desempeño económico, ambiental </a:t>
              </a:r>
              <a:r>
                <a:rPr lang="es-CR" sz="1900" i="1" u="sng" dirty="0"/>
                <a:t>y</a:t>
              </a:r>
              <a:r>
                <a:rPr lang="es-CR" sz="1900" b="1" i="1" u="sng" dirty="0"/>
                <a:t> socialmente responsable</a:t>
              </a:r>
              <a:r>
                <a:rPr lang="es-CR" sz="1900" i="1" dirty="0"/>
                <a:t>, por lo que se declara de interés público su implementación.”</a:t>
              </a:r>
            </a:p>
          </p:txBody>
        </p:sp>
      </p:grpSp>
      <p:sp>
        <p:nvSpPr>
          <p:cNvPr id="12" name="object 26">
            <a:extLst>
              <a:ext uri="{FF2B5EF4-FFF2-40B4-BE49-F238E27FC236}">
                <a16:creationId xmlns:a16="http://schemas.microsoft.com/office/drawing/2014/main" id="{545A212F-22A4-966C-DB15-7D9D4525C889}"/>
              </a:ext>
            </a:extLst>
          </p:cNvPr>
          <p:cNvSpPr>
            <a:spLocks/>
          </p:cNvSpPr>
          <p:nvPr/>
        </p:nvSpPr>
        <p:spPr bwMode="auto">
          <a:xfrm>
            <a:off x="7019925" y="5506729"/>
            <a:ext cx="395288" cy="166687"/>
          </a:xfrm>
          <a:custGeom>
            <a:avLst/>
            <a:gdLst>
              <a:gd name="T0" fmla="*/ 0 w 507365"/>
              <a:gd name="T1" fmla="*/ 210566 h 210820"/>
              <a:gd name="T2" fmla="*/ 5013 w 507365"/>
              <a:gd name="T3" fmla="*/ 168118 h 210820"/>
              <a:gd name="T4" fmla="*/ 19391 w 507365"/>
              <a:gd name="T5" fmla="*/ 128587 h 210820"/>
              <a:gd name="T6" fmla="*/ 42139 w 507365"/>
              <a:gd name="T7" fmla="*/ 92819 h 210820"/>
              <a:gd name="T8" fmla="*/ 72262 w 507365"/>
              <a:gd name="T9" fmla="*/ 61658 h 210820"/>
              <a:gd name="T10" fmla="*/ 108768 w 507365"/>
              <a:gd name="T11" fmla="*/ 35950 h 210820"/>
              <a:gd name="T12" fmla="*/ 150661 w 507365"/>
              <a:gd name="T13" fmla="*/ 16541 h 210820"/>
              <a:gd name="T14" fmla="*/ 196948 w 507365"/>
              <a:gd name="T15" fmla="*/ 4276 h 210820"/>
              <a:gd name="T16" fmla="*/ 246634 w 507365"/>
              <a:gd name="T17" fmla="*/ 0 h 210820"/>
              <a:gd name="T18" fmla="*/ 298019 w 507365"/>
              <a:gd name="T19" fmla="*/ 4597 h 210820"/>
              <a:gd name="T20" fmla="*/ 346140 w 507365"/>
              <a:gd name="T21" fmla="*/ 17855 h 210820"/>
              <a:gd name="T22" fmla="*/ 389683 w 507365"/>
              <a:gd name="T23" fmla="*/ 38973 h 210820"/>
              <a:gd name="T24" fmla="*/ 427331 w 507365"/>
              <a:gd name="T25" fmla="*/ 67150 h 210820"/>
              <a:gd name="T26" fmla="*/ 457768 w 507365"/>
              <a:gd name="T27" fmla="*/ 101585 h 210820"/>
              <a:gd name="T28" fmla="*/ 479679 w 507365"/>
              <a:gd name="T29" fmla="*/ 141477 h 210820"/>
              <a:gd name="T30" fmla="*/ 506984 w 507365"/>
              <a:gd name="T31" fmla="*/ 141477 h 210820"/>
              <a:gd name="T32" fmla="*/ 463295 w 507365"/>
              <a:gd name="T33" fmla="*/ 210566 h 210820"/>
              <a:gd name="T34" fmla="*/ 386588 w 507365"/>
              <a:gd name="T35" fmla="*/ 141477 h 210820"/>
              <a:gd name="T36" fmla="*/ 412368 w 507365"/>
              <a:gd name="T37" fmla="*/ 141477 h 210820"/>
              <a:gd name="T38" fmla="*/ 383706 w 507365"/>
              <a:gd name="T39" fmla="*/ 108432 h 210820"/>
              <a:gd name="T40" fmla="*/ 346559 w 507365"/>
              <a:gd name="T41" fmla="*/ 83490 h 210820"/>
              <a:gd name="T42" fmla="*/ 303323 w 507365"/>
              <a:gd name="T43" fmla="*/ 67262 h 210820"/>
              <a:gd name="T44" fmla="*/ 256394 w 507365"/>
              <a:gd name="T45" fmla="*/ 60357 h 210820"/>
              <a:gd name="T46" fmla="*/ 208166 w 507365"/>
              <a:gd name="T47" fmla="*/ 63387 h 210820"/>
              <a:gd name="T48" fmla="*/ 161036 w 507365"/>
              <a:gd name="T49" fmla="*/ 76962 h 210820"/>
              <a:gd name="T50" fmla="*/ 119133 w 507365"/>
              <a:gd name="T51" fmla="*/ 100802 h 210820"/>
              <a:gd name="T52" fmla="*/ 87375 w 507365"/>
              <a:gd name="T53" fmla="*/ 132334 h 210820"/>
              <a:gd name="T54" fmla="*/ 67238 w 507365"/>
              <a:gd name="T55" fmla="*/ 169580 h 210820"/>
              <a:gd name="T56" fmla="*/ 60198 w 507365"/>
              <a:gd name="T57" fmla="*/ 210566 h 210820"/>
              <a:gd name="T58" fmla="*/ 0 w 507365"/>
              <a:gd name="T59" fmla="*/ 210566 h 2108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07365" h="210820">
                <a:moveTo>
                  <a:pt x="0" y="210566"/>
                </a:moveTo>
                <a:lnTo>
                  <a:pt x="5013" y="168118"/>
                </a:lnTo>
                <a:lnTo>
                  <a:pt x="19391" y="128587"/>
                </a:lnTo>
                <a:lnTo>
                  <a:pt x="42139" y="92819"/>
                </a:lnTo>
                <a:lnTo>
                  <a:pt x="72262" y="61658"/>
                </a:lnTo>
                <a:lnTo>
                  <a:pt x="108768" y="35950"/>
                </a:lnTo>
                <a:lnTo>
                  <a:pt x="150661" y="16541"/>
                </a:lnTo>
                <a:lnTo>
                  <a:pt x="196948" y="4276"/>
                </a:lnTo>
                <a:lnTo>
                  <a:pt x="246634" y="0"/>
                </a:lnTo>
                <a:lnTo>
                  <a:pt x="298019" y="4597"/>
                </a:lnTo>
                <a:lnTo>
                  <a:pt x="346140" y="17855"/>
                </a:lnTo>
                <a:lnTo>
                  <a:pt x="389683" y="38973"/>
                </a:lnTo>
                <a:lnTo>
                  <a:pt x="427331" y="67150"/>
                </a:lnTo>
                <a:lnTo>
                  <a:pt x="457768" y="101585"/>
                </a:lnTo>
                <a:lnTo>
                  <a:pt x="479679" y="141477"/>
                </a:lnTo>
                <a:lnTo>
                  <a:pt x="506984" y="141477"/>
                </a:lnTo>
                <a:lnTo>
                  <a:pt x="463295" y="210566"/>
                </a:lnTo>
                <a:lnTo>
                  <a:pt x="386588" y="141477"/>
                </a:lnTo>
                <a:lnTo>
                  <a:pt x="412368" y="141477"/>
                </a:lnTo>
                <a:lnTo>
                  <a:pt x="383706" y="108432"/>
                </a:lnTo>
                <a:lnTo>
                  <a:pt x="346559" y="83490"/>
                </a:lnTo>
                <a:lnTo>
                  <a:pt x="303323" y="67262"/>
                </a:lnTo>
                <a:lnTo>
                  <a:pt x="256394" y="60357"/>
                </a:lnTo>
                <a:lnTo>
                  <a:pt x="208166" y="63387"/>
                </a:lnTo>
                <a:lnTo>
                  <a:pt x="161036" y="76962"/>
                </a:lnTo>
                <a:lnTo>
                  <a:pt x="119133" y="100802"/>
                </a:lnTo>
                <a:lnTo>
                  <a:pt x="87375" y="132334"/>
                </a:lnTo>
                <a:lnTo>
                  <a:pt x="67238" y="169580"/>
                </a:lnTo>
                <a:lnTo>
                  <a:pt x="60198" y="210566"/>
                </a:lnTo>
                <a:lnTo>
                  <a:pt x="0" y="210566"/>
                </a:lnTo>
                <a:close/>
              </a:path>
            </a:pathLst>
          </a:custGeom>
          <a:noFill/>
          <a:ln w="254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CR" dirty="0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45BDE65-0BCD-D901-1AE7-00E6FA4A54DB}"/>
              </a:ext>
            </a:extLst>
          </p:cNvPr>
          <p:cNvSpPr/>
          <p:nvPr/>
        </p:nvSpPr>
        <p:spPr>
          <a:xfrm>
            <a:off x="5340575" y="4336769"/>
            <a:ext cx="1650620" cy="1937772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000" b="1" i="1" dirty="0"/>
              <a:t>ART 10: </a:t>
            </a:r>
            <a:r>
              <a:rPr lang="es-CR" b="1" i="1" dirty="0"/>
              <a:t>DGABCA </a:t>
            </a:r>
            <a:r>
              <a:rPr lang="es-CR" b="1" i="1" u="sng" dirty="0"/>
              <a:t>funcionará Secretaría Técnica del CDNCS</a:t>
            </a:r>
            <a:endParaRPr lang="es-CR" b="1" i="1" dirty="0"/>
          </a:p>
        </p:txBody>
      </p:sp>
      <p:sp>
        <p:nvSpPr>
          <p:cNvPr id="22" name="Rectángulo: esquinas redondeadas 21">
            <a:extLst>
              <a:ext uri="{FF2B5EF4-FFF2-40B4-BE49-F238E27FC236}">
                <a16:creationId xmlns:a16="http://schemas.microsoft.com/office/drawing/2014/main" id="{2CE59265-6390-B037-46B4-FEAB035AE359}"/>
              </a:ext>
            </a:extLst>
          </p:cNvPr>
          <p:cNvSpPr/>
          <p:nvPr/>
        </p:nvSpPr>
        <p:spPr>
          <a:xfrm>
            <a:off x="5369305" y="2678171"/>
            <a:ext cx="1650620" cy="1322463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R" sz="2000" b="1" i="1" dirty="0"/>
              <a:t>ART 6: </a:t>
            </a:r>
            <a:r>
              <a:rPr lang="es-CR" b="1" i="1" dirty="0"/>
              <a:t>Creación del </a:t>
            </a:r>
            <a:r>
              <a:rPr lang="es-CR" b="1" i="1" u="sng" dirty="0"/>
              <a:t>CDNCS</a:t>
            </a:r>
            <a:endParaRPr lang="es-CR" b="1" i="1" dirty="0"/>
          </a:p>
        </p:txBody>
      </p:sp>
      <p:pic>
        <p:nvPicPr>
          <p:cNvPr id="6146" name="Picture 2" descr="Compras públicas sostenibles: cuidar el medio ambiente desde las  provisiones estatales - + Comunidad">
            <a:extLst>
              <a:ext uri="{FF2B5EF4-FFF2-40B4-BE49-F238E27FC236}">
                <a16:creationId xmlns:a16="http://schemas.microsoft.com/office/drawing/2014/main" id="{FDDAAE5B-5D24-3766-6636-6158A2105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68" y="1524001"/>
            <a:ext cx="4220197" cy="436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2045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69D94-701C-19C4-BF16-69AD057DC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2BA505D-3715-E51C-9770-C724B49FD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66" y="51765"/>
            <a:ext cx="11904710" cy="785225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Antecedentes y normativa legal para compras públicas sustentables</a:t>
            </a:r>
          </a:p>
        </p:txBody>
      </p:sp>
      <p:graphicFrame>
        <p:nvGraphicFramePr>
          <p:cNvPr id="17" name="Diagrama 16">
            <a:extLst>
              <a:ext uri="{FF2B5EF4-FFF2-40B4-BE49-F238E27FC236}">
                <a16:creationId xmlns:a16="http://schemas.microsoft.com/office/drawing/2014/main" id="{2996910D-6A11-CCEB-AA58-0E757DF8E9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8586840"/>
              </p:ext>
            </p:extLst>
          </p:nvPr>
        </p:nvGraphicFramePr>
        <p:xfrm>
          <a:off x="508133" y="1292721"/>
          <a:ext cx="5457238" cy="5166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0" name="Grupo 5">
            <a:extLst>
              <a:ext uri="{FF2B5EF4-FFF2-40B4-BE49-F238E27FC236}">
                <a16:creationId xmlns:a16="http://schemas.microsoft.com/office/drawing/2014/main" id="{8D26C312-237C-C0A2-6EAB-B5D846AD32E5}"/>
              </a:ext>
            </a:extLst>
          </p:cNvPr>
          <p:cNvGrpSpPr>
            <a:grpSpLocks/>
          </p:cNvGrpSpPr>
          <p:nvPr/>
        </p:nvGrpSpPr>
        <p:grpSpPr bwMode="auto">
          <a:xfrm>
            <a:off x="1249274" y="907112"/>
            <a:ext cx="3893621" cy="442913"/>
            <a:chOff x="0" y="176546"/>
            <a:chExt cx="8229600" cy="443856"/>
          </a:xfrm>
        </p:grpSpPr>
        <p:sp>
          <p:nvSpPr>
            <p:cNvPr id="21" name="Rectángulo: esquinas redondeadas 20">
              <a:extLst>
                <a:ext uri="{FF2B5EF4-FFF2-40B4-BE49-F238E27FC236}">
                  <a16:creationId xmlns:a16="http://schemas.microsoft.com/office/drawing/2014/main" id="{C70D708C-32A3-7E20-10FA-4576B971CB73}"/>
                </a:ext>
              </a:extLst>
            </p:cNvPr>
            <p:cNvSpPr/>
            <p:nvPr/>
          </p:nvSpPr>
          <p:spPr>
            <a:xfrm>
              <a:off x="0" y="176546"/>
              <a:ext cx="8229600" cy="4438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96FAB48B-1E02-8D98-7D8B-D914201CC5DE}"/>
                </a:ext>
              </a:extLst>
            </p:cNvPr>
            <p:cNvSpPr txBox="1"/>
            <p:nvPr/>
          </p:nvSpPr>
          <p:spPr>
            <a:xfrm>
              <a:off x="24028" y="198818"/>
              <a:ext cx="8181544" cy="39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800" b="1" dirty="0"/>
                <a:t>SUSTENTO LEGAL</a:t>
              </a:r>
            </a:p>
          </p:txBody>
        </p:sp>
      </p:grpSp>
      <p:grpSp>
        <p:nvGrpSpPr>
          <p:cNvPr id="43" name="Grupo 5">
            <a:extLst>
              <a:ext uri="{FF2B5EF4-FFF2-40B4-BE49-F238E27FC236}">
                <a16:creationId xmlns:a16="http://schemas.microsoft.com/office/drawing/2014/main" id="{BAD8F358-0E5D-911C-E9A0-B0827DC164C6}"/>
              </a:ext>
            </a:extLst>
          </p:cNvPr>
          <p:cNvGrpSpPr>
            <a:grpSpLocks/>
          </p:cNvGrpSpPr>
          <p:nvPr/>
        </p:nvGrpSpPr>
        <p:grpSpPr bwMode="auto">
          <a:xfrm>
            <a:off x="6666894" y="994873"/>
            <a:ext cx="4833257" cy="442913"/>
            <a:chOff x="0" y="176546"/>
            <a:chExt cx="8229600" cy="443856"/>
          </a:xfrm>
        </p:grpSpPr>
        <p:sp>
          <p:nvSpPr>
            <p:cNvPr id="44" name="Rectángulo: esquinas redondeadas 43">
              <a:extLst>
                <a:ext uri="{FF2B5EF4-FFF2-40B4-BE49-F238E27FC236}">
                  <a16:creationId xmlns:a16="http://schemas.microsoft.com/office/drawing/2014/main" id="{6851975B-83D7-40F2-A4EB-88DABF939002}"/>
                </a:ext>
              </a:extLst>
            </p:cNvPr>
            <p:cNvSpPr/>
            <p:nvPr/>
          </p:nvSpPr>
          <p:spPr>
            <a:xfrm>
              <a:off x="0" y="176546"/>
              <a:ext cx="8229600" cy="443856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45" name="Rectángulo: esquinas redondeadas 4">
              <a:extLst>
                <a:ext uri="{FF2B5EF4-FFF2-40B4-BE49-F238E27FC236}">
                  <a16:creationId xmlns:a16="http://schemas.microsoft.com/office/drawing/2014/main" id="{DE490DB4-B25D-A2B0-6092-F44F874A4FF3}"/>
                </a:ext>
              </a:extLst>
            </p:cNvPr>
            <p:cNvSpPr txBox="1"/>
            <p:nvPr/>
          </p:nvSpPr>
          <p:spPr>
            <a:xfrm>
              <a:off x="24028" y="198818"/>
              <a:ext cx="8181544" cy="39931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tIns="91440" bIns="9144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800" b="1" dirty="0"/>
                <a:t>SUSTENTO TÉCNICO</a:t>
              </a:r>
            </a:p>
          </p:txBody>
        </p:sp>
      </p:grpSp>
      <p:graphicFrame>
        <p:nvGraphicFramePr>
          <p:cNvPr id="46" name="Diagrama 45">
            <a:extLst>
              <a:ext uri="{FF2B5EF4-FFF2-40B4-BE49-F238E27FC236}">
                <a16:creationId xmlns:a16="http://schemas.microsoft.com/office/drawing/2014/main" id="{6A7FFBA5-0D7E-8B96-13AA-7C172D0DC3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72095929"/>
              </p:ext>
            </p:extLst>
          </p:nvPr>
        </p:nvGraphicFramePr>
        <p:xfrm>
          <a:off x="6599161" y="1654629"/>
          <a:ext cx="4900989" cy="2051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47" name="Diagrama 46">
            <a:extLst>
              <a:ext uri="{FF2B5EF4-FFF2-40B4-BE49-F238E27FC236}">
                <a16:creationId xmlns:a16="http://schemas.microsoft.com/office/drawing/2014/main" id="{8B2A97F8-16B1-0ABC-6EDF-03A124A75A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2424537"/>
              </p:ext>
            </p:extLst>
          </p:nvPr>
        </p:nvGraphicFramePr>
        <p:xfrm>
          <a:off x="6681005" y="3832927"/>
          <a:ext cx="4877041" cy="24420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949961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A166D-B6CB-BD30-1E70-472E0FB57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A309AB0E-0671-D782-D0B7-AA58180B5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366" y="51765"/>
            <a:ext cx="11904710" cy="785225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Antecedentes y normativa legal para compras públicas sustentables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56F61F62-AE7C-6175-9EC7-2797A7580C89}"/>
              </a:ext>
            </a:extLst>
          </p:cNvPr>
          <p:cNvGrpSpPr/>
          <p:nvPr/>
        </p:nvGrpSpPr>
        <p:grpSpPr>
          <a:xfrm>
            <a:off x="195366" y="1004442"/>
            <a:ext cx="8712967" cy="1116127"/>
            <a:chOff x="0" y="1203"/>
            <a:chExt cx="8712967" cy="1116127"/>
          </a:xfrm>
          <a:scene3d>
            <a:camera prst="orthographicFront"/>
            <a:lightRig rig="flat" dir="t"/>
          </a:scene3d>
        </p:grpSpPr>
        <p:sp>
          <p:nvSpPr>
            <p:cNvPr id="3" name="Rectángulo: esquinas redondeadas 2">
              <a:extLst>
                <a:ext uri="{FF2B5EF4-FFF2-40B4-BE49-F238E27FC236}">
                  <a16:creationId xmlns:a16="http://schemas.microsoft.com/office/drawing/2014/main" id="{E397159D-59E8-2601-5E18-1F66991412B3}"/>
                </a:ext>
              </a:extLst>
            </p:cNvPr>
            <p:cNvSpPr/>
            <p:nvPr/>
          </p:nvSpPr>
          <p:spPr>
            <a:xfrm>
              <a:off x="0" y="1203"/>
              <a:ext cx="8712967" cy="1116127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4" name="Rectángulo: esquinas redondeadas 4">
              <a:extLst>
                <a:ext uri="{FF2B5EF4-FFF2-40B4-BE49-F238E27FC236}">
                  <a16:creationId xmlns:a16="http://schemas.microsoft.com/office/drawing/2014/main" id="{47C8CE9E-CFA1-9F49-B7B8-36BDD01DA167}"/>
                </a:ext>
              </a:extLst>
            </p:cNvPr>
            <p:cNvSpPr txBox="1"/>
            <p:nvPr/>
          </p:nvSpPr>
          <p:spPr>
            <a:xfrm>
              <a:off x="32690" y="33893"/>
              <a:ext cx="8647587" cy="105074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3815" tIns="29210" rIns="43815" bIns="29210" spcCol="1270" anchor="ctr"/>
            <a:lstStyle/>
            <a:p>
              <a:pPr algn="ctr" defTabSz="102235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300" b="1" dirty="0"/>
                <a:t>Decreto </a:t>
              </a:r>
              <a:r>
                <a:rPr lang="pt-BR" sz="2300" b="1" dirty="0" err="1"/>
                <a:t>Ejecutivo</a:t>
              </a:r>
              <a:r>
                <a:rPr lang="pt-BR" sz="2300" b="1" dirty="0"/>
                <a:t> Nº 39310- MH - MINAE - MEIC – MTSS: </a:t>
              </a:r>
              <a:r>
                <a:rPr lang="es-CR" sz="2300" b="1" dirty="0"/>
                <a:t> </a:t>
              </a:r>
              <a:br>
                <a:rPr lang="es-CR" sz="2300" b="1" dirty="0"/>
              </a:br>
              <a:r>
                <a:rPr lang="es-CR" sz="2300" b="1" dirty="0"/>
                <a:t>"Política Nacional Compras Públicas Sustentables y creación </a:t>
              </a:r>
              <a:br>
                <a:rPr lang="es-CR" sz="2300" b="1" dirty="0"/>
              </a:br>
              <a:r>
                <a:rPr lang="es-CR" sz="2300" b="1" dirty="0"/>
                <a:t>Comité Directivo Nacional de Compras Sustentables".</a:t>
              </a:r>
              <a:endParaRPr lang="es-CR" sz="2300" dirty="0"/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456E6EED-F3C1-52F8-83F6-CE0B6FFD172E}"/>
              </a:ext>
            </a:extLst>
          </p:cNvPr>
          <p:cNvGrpSpPr/>
          <p:nvPr/>
        </p:nvGrpSpPr>
        <p:grpSpPr>
          <a:xfrm>
            <a:off x="1458532" y="2368686"/>
            <a:ext cx="6450904" cy="1830781"/>
            <a:chOff x="3357816" y="2600236"/>
            <a:chExt cx="2174479" cy="2713696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id="{26E0928B-0151-2C27-C3A6-48189741A2FC}"/>
                </a:ext>
              </a:extLst>
            </p:cNvPr>
            <p:cNvSpPr/>
            <p:nvPr/>
          </p:nvSpPr>
          <p:spPr>
            <a:xfrm>
              <a:off x="3357816" y="2600236"/>
              <a:ext cx="2174479" cy="2713696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alpha val="7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alpha val="7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R" dirty="0"/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964EF3BC-0745-9A33-A9F8-73332DC34132}"/>
                </a:ext>
              </a:extLst>
            </p:cNvPr>
            <p:cNvSpPr txBox="1"/>
            <p:nvPr/>
          </p:nvSpPr>
          <p:spPr>
            <a:xfrm>
              <a:off x="3357816" y="2600236"/>
              <a:ext cx="2174479" cy="2713696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1430" tIns="11430" rIns="11430" bIns="11430" spcCol="1270" anchor="ctr"/>
            <a:lstStyle/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b="1" dirty="0"/>
                <a:t>Directriz 11- MINAE Eficiencia Energética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dirty="0"/>
                <a:t>Gaceta Nº 50, del 12-03-2019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CR" sz="2000" dirty="0"/>
                <a:t>DIRECTRIZ DGABCA-0006-2019</a:t>
              </a:r>
            </a:p>
            <a:p>
              <a:pPr algn="ctr" defTabSz="8001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000" dirty="0"/>
                <a:t>USO OBLIGATORIO FICHAS TÉCNICAS, según listado SICOP</a:t>
              </a:r>
              <a:endParaRPr lang="es-CR" sz="2000" dirty="0"/>
            </a:p>
          </p:txBody>
        </p:sp>
      </p:grpSp>
      <p:grpSp>
        <p:nvGrpSpPr>
          <p:cNvPr id="12" name="Grupo 36">
            <a:extLst>
              <a:ext uri="{FF2B5EF4-FFF2-40B4-BE49-F238E27FC236}">
                <a16:creationId xmlns:a16="http://schemas.microsoft.com/office/drawing/2014/main" id="{4F22EB04-EC2F-47CF-66D4-014534BE0B1A}"/>
              </a:ext>
            </a:extLst>
          </p:cNvPr>
          <p:cNvGrpSpPr>
            <a:grpSpLocks/>
          </p:cNvGrpSpPr>
          <p:nvPr/>
        </p:nvGrpSpPr>
        <p:grpSpPr bwMode="auto">
          <a:xfrm>
            <a:off x="1854200" y="4129088"/>
            <a:ext cx="5435600" cy="2735262"/>
            <a:chOff x="0" y="4005064"/>
            <a:chExt cx="5436096" cy="2736304"/>
          </a:xfrm>
        </p:grpSpPr>
        <p:graphicFrame>
          <p:nvGraphicFramePr>
            <p:cNvPr id="13" name="Diagrama 12">
              <a:extLst>
                <a:ext uri="{FF2B5EF4-FFF2-40B4-BE49-F238E27FC236}">
                  <a16:creationId xmlns:a16="http://schemas.microsoft.com/office/drawing/2014/main" id="{12BB7550-F369-F8BD-2223-E9F391560D08}"/>
                </a:ext>
              </a:extLst>
            </p:cNvPr>
            <p:cNvGraphicFramePr/>
            <p:nvPr/>
          </p:nvGraphicFramePr>
          <p:xfrm>
            <a:off x="288032" y="4005064"/>
            <a:ext cx="5148064" cy="27363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pic>
          <p:nvPicPr>
            <p:cNvPr id="14" name="Picture 4" descr="http://collegeofclimatechange.com.au/wp-content/uploads/2013/12/Hydrocarbon-Air-conditioning-conversions.jpg">
              <a:extLst>
                <a:ext uri="{FF2B5EF4-FFF2-40B4-BE49-F238E27FC236}">
                  <a16:creationId xmlns:a16="http://schemas.microsoft.com/office/drawing/2014/main" id="{E270F772-E1C6-0BE8-C843-55131B4B1F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600" y="5373216"/>
              <a:ext cx="1224136" cy="904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6BD830D6-F96D-C3C6-D98C-67339684FBD6}"/>
                </a:ext>
              </a:extLst>
            </p:cNvPr>
            <p:cNvSpPr/>
            <p:nvPr/>
          </p:nvSpPr>
          <p:spPr>
            <a:xfrm>
              <a:off x="2830042" y="4293096"/>
              <a:ext cx="648072" cy="1152128"/>
            </a:xfrm>
            <a:prstGeom prst="rect">
              <a:avLst/>
            </a:prstGeom>
            <a:blipFill rotWithShape="1">
              <a:blip r:embed="rId8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rcRect/>
              <a:stretch>
                <a:fillRect l="-25000" r="-25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alpha val="90000"/>
                <a:hueOff val="28195"/>
                <a:satOff val="-1322"/>
                <a:lumOff val="5650"/>
                <a:alphaOff val="-2000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CR" dirty="0"/>
            </a:p>
          </p:txBody>
        </p:sp>
        <p:pic>
          <p:nvPicPr>
            <p:cNvPr id="16" name="Picture 4" descr="http://blog.pegasuslighting.com/wp-content/uploads/2014/06/LED-T8-Tube.jpg">
              <a:extLst>
                <a:ext uri="{FF2B5EF4-FFF2-40B4-BE49-F238E27FC236}">
                  <a16:creationId xmlns:a16="http://schemas.microsoft.com/office/drawing/2014/main" id="{20E024E1-3CC0-1235-9E4D-1A5DBF5089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37" r="23483"/>
            <a:stretch>
              <a:fillRect/>
            </a:stretch>
          </p:blipFill>
          <p:spPr bwMode="auto">
            <a:xfrm rot="5400000">
              <a:off x="-140406" y="4289485"/>
              <a:ext cx="1138857" cy="8580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0" name="Picture 2" descr="Guías y normas técnicas de Icontec en archivística">
            <a:extLst>
              <a:ext uri="{FF2B5EF4-FFF2-40B4-BE49-F238E27FC236}">
                <a16:creationId xmlns:a16="http://schemas.microsoft.com/office/drawing/2014/main" id="{F66CCD7D-4057-10A9-2480-7052D15C5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443" y="2427386"/>
            <a:ext cx="3757184" cy="307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364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20000"/>
                <a:lumOff val="8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AA49D-68D4-937A-EAC3-F33733521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hibido PNG para descargar gratis">
            <a:extLst>
              <a:ext uri="{FF2B5EF4-FFF2-40B4-BE49-F238E27FC236}">
                <a16:creationId xmlns:a16="http://schemas.microsoft.com/office/drawing/2014/main" id="{8EFF023D-0ECC-CAE1-6AC3-12D07441C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92" y="2410301"/>
            <a:ext cx="11334540" cy="4339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3A07DFC3-900E-D99D-9DD0-690BC8D6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45" y="42089"/>
            <a:ext cx="11904710" cy="785225"/>
          </a:xfrm>
        </p:spPr>
        <p:txBody>
          <a:bodyPr anchor="b">
            <a:normAutofit/>
          </a:bodyPr>
          <a:lstStyle/>
          <a:p>
            <a:pPr algn="ctr"/>
            <a:r>
              <a:rPr lang="es-CR" sz="3200" dirty="0"/>
              <a:t>Directriz 011 - MINAE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16B41EB1-D2C1-44C5-A30D-4B4EE78ACE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7F8FC"/>
              </a:clrFrom>
              <a:clrTo>
                <a:srgbClr val="F7F8FC">
                  <a:alpha val="0"/>
                </a:srgbClr>
              </a:clrTo>
            </a:clrChange>
          </a:blip>
          <a:srcRect t="11737" r="23484"/>
          <a:stretch>
            <a:fillRect/>
          </a:stretch>
        </p:blipFill>
        <p:spPr bwMode="auto">
          <a:xfrm>
            <a:off x="2354925" y="926801"/>
            <a:ext cx="1966074" cy="1583993"/>
          </a:xfrm>
          <a:prstGeom prst="rect">
            <a:avLst/>
          </a:prstGeom>
          <a:noFill/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68398CF-5440-4EDD-B6EE-81E7F4FC2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7539" y="834228"/>
            <a:ext cx="2376263" cy="1363975"/>
          </a:xfrm>
          <a:prstGeom prst="rect">
            <a:avLst/>
          </a:prstGeom>
          <a:noFill/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F251B827-BA61-4E1F-A278-F6CCEE5E2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0345" t="8276" r="17240" b="11033"/>
          <a:stretch>
            <a:fillRect/>
          </a:stretch>
        </p:blipFill>
        <p:spPr bwMode="auto">
          <a:xfrm>
            <a:off x="7350342" y="699414"/>
            <a:ext cx="1527923" cy="1702543"/>
          </a:xfrm>
          <a:prstGeom prst="rect">
            <a:avLst/>
          </a:prstGeom>
          <a:noFill/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id="{25C0D332-CE5B-43F3-8451-29D9C261E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2754" y="3178177"/>
            <a:ext cx="1866997" cy="1401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3" name="3 Marcador de contenido">
            <a:extLst>
              <a:ext uri="{FF2B5EF4-FFF2-40B4-BE49-F238E27FC236}">
                <a16:creationId xmlns:a16="http://schemas.microsoft.com/office/drawing/2014/main" id="{E55498FA-EA32-46B9-8C3C-5AF51B138160}"/>
              </a:ext>
            </a:extLst>
          </p:cNvPr>
          <p:cNvSpPr txBox="1">
            <a:spLocks/>
          </p:cNvSpPr>
          <p:nvPr/>
        </p:nvSpPr>
        <p:spPr>
          <a:xfrm>
            <a:off x="2445976" y="3414745"/>
            <a:ext cx="3324996" cy="928694"/>
          </a:xfrm>
          <a:prstGeom prst="rect">
            <a:avLst/>
          </a:prstGeom>
        </p:spPr>
        <p:txBody>
          <a:bodyPr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Lámparas Incandescentes</a:t>
            </a:r>
          </a:p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Eficacia menor a 20 lm/W</a:t>
            </a:r>
          </a:p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Vida útil menor a 1.000 hrs</a:t>
            </a:r>
          </a:p>
        </p:txBody>
      </p:sp>
      <p:sp>
        <p:nvSpPr>
          <p:cNvPr id="34" name="11 Elipse">
            <a:extLst>
              <a:ext uri="{FF2B5EF4-FFF2-40B4-BE49-F238E27FC236}">
                <a16:creationId xmlns:a16="http://schemas.microsoft.com/office/drawing/2014/main" id="{4107218B-0CAE-49EE-9D92-AF2F0D296315}"/>
              </a:ext>
            </a:extLst>
          </p:cNvPr>
          <p:cNvSpPr/>
          <p:nvPr/>
        </p:nvSpPr>
        <p:spPr>
          <a:xfrm>
            <a:off x="295999" y="3052086"/>
            <a:ext cx="461688" cy="45297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1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AED41FE3-0666-41D8-B090-9E2A5E417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1856"/>
          <a:stretch>
            <a:fillRect/>
          </a:stretch>
        </p:blipFill>
        <p:spPr bwMode="auto">
          <a:xfrm flipH="1">
            <a:off x="6836779" y="3022807"/>
            <a:ext cx="1091248" cy="1488683"/>
          </a:xfrm>
          <a:prstGeom prst="rect">
            <a:avLst/>
          </a:prstGeom>
          <a:noFill/>
        </p:spPr>
      </p:pic>
      <p:sp>
        <p:nvSpPr>
          <p:cNvPr id="36" name="3 Marcador de contenido">
            <a:extLst>
              <a:ext uri="{FF2B5EF4-FFF2-40B4-BE49-F238E27FC236}">
                <a16:creationId xmlns:a16="http://schemas.microsoft.com/office/drawing/2014/main" id="{139D4058-43D9-4BF6-B5A2-D35B21052242}"/>
              </a:ext>
            </a:extLst>
          </p:cNvPr>
          <p:cNvSpPr txBox="1">
            <a:spLocks/>
          </p:cNvSpPr>
          <p:nvPr/>
        </p:nvSpPr>
        <p:spPr>
          <a:xfrm>
            <a:off x="8570588" y="3639512"/>
            <a:ext cx="3349036" cy="928694"/>
          </a:xfrm>
          <a:prstGeom prst="rect">
            <a:avLst/>
          </a:prstGeom>
        </p:spPr>
        <p:txBody>
          <a:bodyPr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Fluorescentes T-12  </a:t>
            </a:r>
          </a:p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Balastros electromagnéticos</a:t>
            </a:r>
          </a:p>
        </p:txBody>
      </p:sp>
      <p:sp>
        <p:nvSpPr>
          <p:cNvPr id="37" name="13 Elipse">
            <a:extLst>
              <a:ext uri="{FF2B5EF4-FFF2-40B4-BE49-F238E27FC236}">
                <a16:creationId xmlns:a16="http://schemas.microsoft.com/office/drawing/2014/main" id="{74482AB1-AEED-4B9E-B310-69526F2CB52E}"/>
              </a:ext>
            </a:extLst>
          </p:cNvPr>
          <p:cNvSpPr/>
          <p:nvPr/>
        </p:nvSpPr>
        <p:spPr>
          <a:xfrm>
            <a:off x="6421030" y="3081760"/>
            <a:ext cx="461688" cy="45297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3</a:t>
            </a:r>
          </a:p>
        </p:txBody>
      </p:sp>
      <p:pic>
        <p:nvPicPr>
          <p:cNvPr id="38" name="Picture 2">
            <a:extLst>
              <a:ext uri="{FF2B5EF4-FFF2-40B4-BE49-F238E27FC236}">
                <a16:creationId xmlns:a16="http://schemas.microsoft.com/office/drawing/2014/main" id="{1F4AE300-C3A1-40E7-9FD5-69805CA90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1359" y="4846912"/>
            <a:ext cx="1201984" cy="1245579"/>
          </a:xfrm>
          <a:prstGeom prst="rect">
            <a:avLst/>
          </a:prstGeom>
          <a:noFill/>
        </p:spPr>
      </p:pic>
      <p:sp>
        <p:nvSpPr>
          <p:cNvPr id="39" name="3 Marcador de contenido">
            <a:extLst>
              <a:ext uri="{FF2B5EF4-FFF2-40B4-BE49-F238E27FC236}">
                <a16:creationId xmlns:a16="http://schemas.microsoft.com/office/drawing/2014/main" id="{DCB7F1FA-5BFD-4D4D-85FE-63FA28DB8F72}"/>
              </a:ext>
            </a:extLst>
          </p:cNvPr>
          <p:cNvSpPr txBox="1">
            <a:spLocks/>
          </p:cNvSpPr>
          <p:nvPr/>
        </p:nvSpPr>
        <p:spPr>
          <a:xfrm>
            <a:off x="2445976" y="4955289"/>
            <a:ext cx="3805764" cy="928694"/>
          </a:xfrm>
          <a:prstGeom prst="rect">
            <a:avLst/>
          </a:prstGeom>
        </p:spPr>
        <p:txBody>
          <a:bodyPr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Halógenos</a:t>
            </a:r>
          </a:p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Eficacia menor a 20 lm/W</a:t>
            </a:r>
          </a:p>
        </p:txBody>
      </p:sp>
      <p:sp>
        <p:nvSpPr>
          <p:cNvPr id="40" name="12 Elipse">
            <a:extLst>
              <a:ext uri="{FF2B5EF4-FFF2-40B4-BE49-F238E27FC236}">
                <a16:creationId xmlns:a16="http://schemas.microsoft.com/office/drawing/2014/main" id="{8606E2EB-B384-4683-964F-32F643136B8F}"/>
              </a:ext>
            </a:extLst>
          </p:cNvPr>
          <p:cNvSpPr/>
          <p:nvPr/>
        </p:nvSpPr>
        <p:spPr>
          <a:xfrm>
            <a:off x="295999" y="4875128"/>
            <a:ext cx="461688" cy="45297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2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B3C3F524-F9B5-4D57-A194-15CB63608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0765" y="4705102"/>
            <a:ext cx="1384626" cy="13846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5" name="14 Elipse">
            <a:extLst>
              <a:ext uri="{FF2B5EF4-FFF2-40B4-BE49-F238E27FC236}">
                <a16:creationId xmlns:a16="http://schemas.microsoft.com/office/drawing/2014/main" id="{A787858B-A901-45C5-9729-DFF3F69C5D02}"/>
              </a:ext>
            </a:extLst>
          </p:cNvPr>
          <p:cNvSpPr/>
          <p:nvPr/>
        </p:nvSpPr>
        <p:spPr>
          <a:xfrm>
            <a:off x="6496670" y="4775156"/>
            <a:ext cx="461688" cy="452974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CR" sz="1600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4</a:t>
            </a:r>
          </a:p>
        </p:txBody>
      </p:sp>
      <p:sp>
        <p:nvSpPr>
          <p:cNvPr id="46" name="3 Marcador de contenido">
            <a:extLst>
              <a:ext uri="{FF2B5EF4-FFF2-40B4-BE49-F238E27FC236}">
                <a16:creationId xmlns:a16="http://schemas.microsoft.com/office/drawing/2014/main" id="{E0E4B164-1280-4215-A0B7-44BE05D7CD49}"/>
              </a:ext>
            </a:extLst>
          </p:cNvPr>
          <p:cNvSpPr txBox="1">
            <a:spLocks/>
          </p:cNvSpPr>
          <p:nvPr/>
        </p:nvSpPr>
        <p:spPr>
          <a:xfrm>
            <a:off x="8521156" y="4933068"/>
            <a:ext cx="4429156" cy="928694"/>
          </a:xfrm>
          <a:prstGeom prst="rect">
            <a:avLst/>
          </a:prstGeom>
        </p:spPr>
        <p:txBody>
          <a:bodyPr/>
          <a:lstStyle>
            <a:defPPr>
              <a:defRPr lang="es-C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Luz Mixta y Mercurio</a:t>
            </a:r>
          </a:p>
          <a:p>
            <a:pPr marL="320040" indent="-320040">
              <a:spcBef>
                <a:spcPts val="700"/>
              </a:spcBef>
              <a:buSzPct val="60000"/>
              <a:buFont typeface="Wingdings"/>
              <a:buChar char=""/>
              <a:defRPr/>
            </a:pPr>
            <a:r>
              <a:rPr lang="es-CR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Eficacia menor a 60 lm/W</a:t>
            </a:r>
          </a:p>
        </p:txBody>
      </p:sp>
    </p:spTree>
    <p:extLst>
      <p:ext uri="{BB962C8B-B14F-4D97-AF65-F5344CB8AC3E}">
        <p14:creationId xmlns:p14="http://schemas.microsoft.com/office/powerpoint/2010/main" val="41603376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569</TotalTime>
  <Words>2311</Words>
  <Application>Microsoft Office PowerPoint</Application>
  <PresentationFormat>Panorámica</PresentationFormat>
  <Paragraphs>355</Paragraphs>
  <Slides>44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3" baseType="lpstr">
      <vt:lpstr>Aptos</vt:lpstr>
      <vt:lpstr>Aptos Display</vt:lpstr>
      <vt:lpstr>Arial</vt:lpstr>
      <vt:lpstr>Calibri</vt:lpstr>
      <vt:lpstr>Century Gothic</vt:lpstr>
      <vt:lpstr>Lucida Sans Unicode</vt:lpstr>
      <vt:lpstr>Verdana</vt:lpstr>
      <vt:lpstr>Wingdings</vt:lpstr>
      <vt:lpstr>Tema de Office</vt:lpstr>
      <vt:lpstr>Eficiencia Energética y Directriz - 11</vt:lpstr>
      <vt:lpstr>Antecedentes y normativa legal para compras públicas sustentables</vt:lpstr>
      <vt:lpstr>Antecedentes y normativa legal para compras públicas sustentables</vt:lpstr>
      <vt:lpstr>Antecedentes y normativa legal para compras públicas sustentables</vt:lpstr>
      <vt:lpstr>Antecedentes y normativa legal para compras públicas sustentables</vt:lpstr>
      <vt:lpstr>Antecedentes y normativa legal para compras públicas sustentables</vt:lpstr>
      <vt:lpstr>Antecedentes y normativa legal para compras públicas sustentables</vt:lpstr>
      <vt:lpstr>Antecedentes y normativa legal para compras públicas sustentables</vt:lpstr>
      <vt:lpstr>Directriz 011 - MINAE</vt:lpstr>
      <vt:lpstr>Directriz 011 - MINAE</vt:lpstr>
      <vt:lpstr>Presentación de PowerPoint</vt:lpstr>
      <vt:lpstr>Presentación de PowerPoint</vt:lpstr>
      <vt:lpstr>Presentación de PowerPoint</vt:lpstr>
      <vt:lpstr>Refrigeración congelación doméstica</vt:lpstr>
      <vt:lpstr>Presentación de PowerPoint</vt:lpstr>
      <vt:lpstr>Panorama Nacional</vt:lpstr>
      <vt:lpstr>Presentación de PowerPoint</vt:lpstr>
      <vt:lpstr>Presentación de PowerPoint</vt:lpstr>
      <vt:lpstr>Producción Termoeléctrica</vt:lpstr>
      <vt:lpstr>Comparación de la demanda mensual de energía 2023 respecto al 2022</vt:lpstr>
      <vt:lpstr>Eficiencia energética</vt:lpstr>
      <vt:lpstr>Potencia</vt:lpstr>
      <vt:lpstr>Energía</vt:lpstr>
      <vt:lpstr>Presentación de PowerPoint</vt:lpstr>
      <vt:lpstr>Eficiencia energética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Gómez Bueno Francisco</dc:creator>
  <cp:lastModifiedBy>Gómez Bueno Francisco</cp:lastModifiedBy>
  <cp:revision>4</cp:revision>
  <dcterms:created xsi:type="dcterms:W3CDTF">2025-02-27T15:14:36Z</dcterms:created>
  <dcterms:modified xsi:type="dcterms:W3CDTF">2025-02-28T18:22:42Z</dcterms:modified>
</cp:coreProperties>
</file>